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5" r:id="rId7"/>
    <p:sldId id="261" r:id="rId8"/>
    <p:sldId id="262" r:id="rId9"/>
    <p:sldId id="263" r:id="rId10"/>
  </p:sldIdLst>
  <p:sldSz cx="15119985" cy="10259695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58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54966" y="1143000"/>
            <a:ext cx="45480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9" Type="http://schemas.openxmlformats.org/officeDocument/2006/relationships/slideLayout" Target="../slideLayouts/slideLayout1.xml"/><Relationship Id="rId58" Type="http://schemas.openxmlformats.org/officeDocument/2006/relationships/tags" Target="../tags/tag56.xml"/><Relationship Id="rId57" Type="http://schemas.openxmlformats.org/officeDocument/2006/relationships/tags" Target="../tags/tag55.xml"/><Relationship Id="rId56" Type="http://schemas.openxmlformats.org/officeDocument/2006/relationships/tags" Target="../tags/tag54.xml"/><Relationship Id="rId55" Type="http://schemas.openxmlformats.org/officeDocument/2006/relationships/tags" Target="../tags/tag53.xml"/><Relationship Id="rId54" Type="http://schemas.openxmlformats.org/officeDocument/2006/relationships/tags" Target="../tags/tag52.xml"/><Relationship Id="rId53" Type="http://schemas.openxmlformats.org/officeDocument/2006/relationships/tags" Target="../tags/tag51.xml"/><Relationship Id="rId52" Type="http://schemas.openxmlformats.org/officeDocument/2006/relationships/tags" Target="../tags/tag50.xml"/><Relationship Id="rId51" Type="http://schemas.openxmlformats.org/officeDocument/2006/relationships/tags" Target="../tags/tag49.xml"/><Relationship Id="rId50" Type="http://schemas.openxmlformats.org/officeDocument/2006/relationships/tags" Target="../tags/tag48.xml"/><Relationship Id="rId5" Type="http://schemas.openxmlformats.org/officeDocument/2006/relationships/tags" Target="../tags/tag3.xml"/><Relationship Id="rId49" Type="http://schemas.openxmlformats.org/officeDocument/2006/relationships/tags" Target="../tags/tag47.xml"/><Relationship Id="rId48" Type="http://schemas.openxmlformats.org/officeDocument/2006/relationships/tags" Target="../tags/tag46.xml"/><Relationship Id="rId47" Type="http://schemas.openxmlformats.org/officeDocument/2006/relationships/tags" Target="../tags/tag45.xml"/><Relationship Id="rId46" Type="http://schemas.openxmlformats.org/officeDocument/2006/relationships/tags" Target="../tags/tag44.xml"/><Relationship Id="rId45" Type="http://schemas.openxmlformats.org/officeDocument/2006/relationships/tags" Target="../tags/tag43.xml"/><Relationship Id="rId44" Type="http://schemas.openxmlformats.org/officeDocument/2006/relationships/tags" Target="../tags/tag42.xml"/><Relationship Id="rId43" Type="http://schemas.openxmlformats.org/officeDocument/2006/relationships/tags" Target="../tags/tag41.xml"/><Relationship Id="rId42" Type="http://schemas.openxmlformats.org/officeDocument/2006/relationships/tags" Target="../tags/tag40.xml"/><Relationship Id="rId41" Type="http://schemas.openxmlformats.org/officeDocument/2006/relationships/tags" Target="../tags/tag39.xml"/><Relationship Id="rId40" Type="http://schemas.openxmlformats.org/officeDocument/2006/relationships/tags" Target="../tags/tag38.xml"/><Relationship Id="rId4" Type="http://schemas.openxmlformats.org/officeDocument/2006/relationships/tags" Target="../tags/tag2.xml"/><Relationship Id="rId39" Type="http://schemas.openxmlformats.org/officeDocument/2006/relationships/tags" Target="../tags/tag37.xml"/><Relationship Id="rId38" Type="http://schemas.openxmlformats.org/officeDocument/2006/relationships/tags" Target="../tags/tag36.xml"/><Relationship Id="rId37" Type="http://schemas.openxmlformats.org/officeDocument/2006/relationships/tags" Target="../tags/tag35.xml"/><Relationship Id="rId36" Type="http://schemas.openxmlformats.org/officeDocument/2006/relationships/tags" Target="../tags/tag34.xml"/><Relationship Id="rId35" Type="http://schemas.openxmlformats.org/officeDocument/2006/relationships/tags" Target="../tags/tag33.xml"/><Relationship Id="rId34" Type="http://schemas.openxmlformats.org/officeDocument/2006/relationships/tags" Target="../tags/tag32.xml"/><Relationship Id="rId33" Type="http://schemas.openxmlformats.org/officeDocument/2006/relationships/tags" Target="../tags/tag31.xml"/><Relationship Id="rId32" Type="http://schemas.openxmlformats.org/officeDocument/2006/relationships/tags" Target="../tags/tag30.xml"/><Relationship Id="rId31" Type="http://schemas.openxmlformats.org/officeDocument/2006/relationships/tags" Target="../tags/tag29.xml"/><Relationship Id="rId30" Type="http://schemas.openxmlformats.org/officeDocument/2006/relationships/tags" Target="../tags/tag28.xml"/><Relationship Id="rId3" Type="http://schemas.openxmlformats.org/officeDocument/2006/relationships/tags" Target="../tags/tag1.xml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image" Target="../media/image2.png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image" Target="../media/image9.jpeg"/><Relationship Id="rId7" Type="http://schemas.openxmlformats.org/officeDocument/2006/relationships/tags" Target="../tags/tag5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13.png"/><Relationship Id="rId2" Type="http://schemas.openxmlformats.org/officeDocument/2006/relationships/image" Target="../media/image10.jpeg"/><Relationship Id="rId19" Type="http://schemas.openxmlformats.org/officeDocument/2006/relationships/tags" Target="../tags/tag79.xml"/><Relationship Id="rId18" Type="http://schemas.openxmlformats.org/officeDocument/2006/relationships/image" Target="../media/image9.jpeg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image" Target="../media/image8.jpe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93.xml"/><Relationship Id="rId20" Type="http://schemas.openxmlformats.org/officeDocument/2006/relationships/image" Target="../media/image18.jpeg"/><Relationship Id="rId2" Type="http://schemas.openxmlformats.org/officeDocument/2006/relationships/image" Target="../media/image10.jpeg"/><Relationship Id="rId19" Type="http://schemas.openxmlformats.org/officeDocument/2006/relationships/tags" Target="../tags/tag92.xml"/><Relationship Id="rId18" Type="http://schemas.openxmlformats.org/officeDocument/2006/relationships/image" Target="../media/image17.jpeg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tags" Target="../tags/tag95.x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109.xml"/><Relationship Id="rId24" Type="http://schemas.openxmlformats.org/officeDocument/2006/relationships/tags" Target="../tags/tag108.xml"/><Relationship Id="rId23" Type="http://schemas.openxmlformats.org/officeDocument/2006/relationships/image" Target="../media/image18.jpeg"/><Relationship Id="rId22" Type="http://schemas.openxmlformats.org/officeDocument/2006/relationships/tags" Target="../tags/tag107.xml"/><Relationship Id="rId21" Type="http://schemas.openxmlformats.org/officeDocument/2006/relationships/tags" Target="../tags/tag106.xml"/><Relationship Id="rId20" Type="http://schemas.openxmlformats.org/officeDocument/2006/relationships/image" Target="../media/image25.jpeg"/><Relationship Id="rId2" Type="http://schemas.openxmlformats.org/officeDocument/2006/relationships/image" Target="../media/image10.jpeg"/><Relationship Id="rId19" Type="http://schemas.openxmlformats.org/officeDocument/2006/relationships/tags" Target="../tags/tag105.xml"/><Relationship Id="rId18" Type="http://schemas.openxmlformats.org/officeDocument/2006/relationships/tags" Target="../tags/tag104.xml"/><Relationship Id="rId17" Type="http://schemas.openxmlformats.org/officeDocument/2006/relationships/tags" Target="../tags/tag103.xml"/><Relationship Id="rId16" Type="http://schemas.openxmlformats.org/officeDocument/2006/relationships/tags" Target="../tags/tag102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tags" Target="../tags/tag9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31.png"/><Relationship Id="rId23" Type="http://schemas.openxmlformats.org/officeDocument/2006/relationships/tags" Target="../tags/tag126.xml"/><Relationship Id="rId22" Type="http://schemas.openxmlformats.org/officeDocument/2006/relationships/tags" Target="../tags/tag125.xml"/><Relationship Id="rId21" Type="http://schemas.openxmlformats.org/officeDocument/2006/relationships/tags" Target="../tags/tag124.xml"/><Relationship Id="rId20" Type="http://schemas.openxmlformats.org/officeDocument/2006/relationships/tags" Target="../tags/tag123.xml"/><Relationship Id="rId2" Type="http://schemas.openxmlformats.org/officeDocument/2006/relationships/image" Target="../media/image10.jpeg"/><Relationship Id="rId19" Type="http://schemas.openxmlformats.org/officeDocument/2006/relationships/image" Target="../media/image30.png"/><Relationship Id="rId18" Type="http://schemas.openxmlformats.org/officeDocument/2006/relationships/tags" Target="../tags/tag122.xml"/><Relationship Id="rId17" Type="http://schemas.openxmlformats.org/officeDocument/2006/relationships/tags" Target="../tags/tag121.xml"/><Relationship Id="rId16" Type="http://schemas.openxmlformats.org/officeDocument/2006/relationships/tags" Target="../tags/tag120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tags" Target="../tags/tag11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image" Target="../media/image10.jpeg"/><Relationship Id="rId5" Type="http://schemas.openxmlformats.org/officeDocument/2006/relationships/tags" Target="../tags/tag127.xml"/><Relationship Id="rId4" Type="http://schemas.openxmlformats.org/officeDocument/2006/relationships/image" Target="../media/image34.png"/><Relationship Id="rId3" Type="http://schemas.openxmlformats.org/officeDocument/2006/relationships/image" Target="../media/image23.png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image" Target="../media/image33.png"/><Relationship Id="rId19" Type="http://schemas.openxmlformats.org/officeDocument/2006/relationships/image" Target="../media/image36.jpeg"/><Relationship Id="rId18" Type="http://schemas.openxmlformats.org/officeDocument/2006/relationships/tags" Target="../tags/tag138.xml"/><Relationship Id="rId17" Type="http://schemas.openxmlformats.org/officeDocument/2006/relationships/image" Target="../media/image35.png"/><Relationship Id="rId16" Type="http://schemas.openxmlformats.org/officeDocument/2006/relationships/tags" Target="../tags/tag137.xml"/><Relationship Id="rId15" Type="http://schemas.openxmlformats.org/officeDocument/2006/relationships/tags" Target="../tags/tag136.xml"/><Relationship Id="rId14" Type="http://schemas.openxmlformats.org/officeDocument/2006/relationships/tags" Target="../tags/tag135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image" Target="../media/image10.jpeg"/><Relationship Id="rId5" Type="http://schemas.openxmlformats.org/officeDocument/2006/relationships/tags" Target="../tags/tag14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57.xml"/><Relationship Id="rId21" Type="http://schemas.openxmlformats.org/officeDocument/2006/relationships/tags" Target="../tags/tag156.xml"/><Relationship Id="rId20" Type="http://schemas.openxmlformats.org/officeDocument/2006/relationships/tags" Target="../tags/tag155.xml"/><Relationship Id="rId2" Type="http://schemas.openxmlformats.org/officeDocument/2006/relationships/image" Target="../media/image38.png"/><Relationship Id="rId19" Type="http://schemas.openxmlformats.org/officeDocument/2006/relationships/image" Target="../media/image9.jpeg"/><Relationship Id="rId18" Type="http://schemas.openxmlformats.org/officeDocument/2006/relationships/tags" Target="../tags/tag154.xml"/><Relationship Id="rId17" Type="http://schemas.openxmlformats.org/officeDocument/2006/relationships/tags" Target="../tags/tag153.xml"/><Relationship Id="rId16" Type="http://schemas.openxmlformats.org/officeDocument/2006/relationships/tags" Target="../tags/tag152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AppData\Roaming\kingsoft\office6\templates\download\pictures\VCG21e70670028\建筑外表面.jpg建筑外表面"/>
          <p:cNvPicPr>
            <a:picLocks noChangeAspect="1"/>
          </p:cNvPicPr>
          <p:nvPr/>
        </p:nvPicPr>
        <p:blipFill>
          <a:blip r:embed="rId1"/>
          <a:srcRect l="1056" r="1056"/>
          <a:stretch>
            <a:fillRect/>
          </a:stretch>
        </p:blipFill>
        <p:spPr>
          <a:xfrm>
            <a:off x="0" y="3515995"/>
            <a:ext cx="15119350" cy="6743700"/>
          </a:xfrm>
          <a:prstGeom prst="rect">
            <a:avLst/>
          </a:prstGeom>
        </p:spPr>
      </p:pic>
      <p:pic>
        <p:nvPicPr>
          <p:cNvPr id="20" name="picture 20" descr="C:\Users\123\Documents\WPSDrive\1489559672\WPS云盘\Company 公司\Verich Trading Ltd\VR_logo_out.pngVR_logo_out"/>
          <p:cNvPicPr>
            <a:picLocks noChangeAspect="1"/>
          </p:cNvPicPr>
          <p:nvPr/>
        </p:nvPicPr>
        <p:blipFill>
          <a:blip r:embed="rId2"/>
          <a:srcRect l="-3559" t="-6254" r="-3429" b="931"/>
          <a:stretch>
            <a:fillRect/>
          </a:stretch>
        </p:blipFill>
        <p:spPr>
          <a:xfrm rot="21600000">
            <a:off x="13097510" y="421640"/>
            <a:ext cx="1565275" cy="830580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843180" y="772342"/>
            <a:ext cx="1706245" cy="480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3700" b="1" kern="0" spc="-120" dirty="0">
                <a:solidFill>
                  <a:srgbClr val="007FE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Content</a:t>
            </a:r>
            <a:endParaRPr lang="en-US" altLang="en-US" sz="3700" dirty="0"/>
          </a:p>
        </p:txBody>
      </p:sp>
      <p:sp>
        <p:nvSpPr>
          <p:cNvPr id="19" name="MH_Number_1">
            <a:hlinkClick r:id="" action="ppaction://noaction"/>
          </p:cNvPr>
          <p:cNvSpPr/>
          <p:nvPr>
            <p:custDataLst>
              <p:tags r:id="rId3"/>
            </p:custDataLst>
          </p:nvPr>
        </p:nvSpPr>
        <p:spPr bwMode="auto">
          <a:xfrm>
            <a:off x="969503" y="1559612"/>
            <a:ext cx="762731" cy="400248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0061AD"/>
          </a:solidFill>
          <a:ln w="12700">
            <a:solidFill>
              <a:srgbClr val="0061AD"/>
            </a:solidFill>
            <a:miter lim="800000"/>
          </a:ln>
        </p:spPr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35" name="MH_Entry_1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1732233" y="1913487"/>
            <a:ext cx="4959595" cy="463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0061AD">
                <a:lumMod val="40000"/>
                <a:lumOff val="60000"/>
              </a:srgbClr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1" name="MH_Number_2">
            <a:hlinkClick r:id="" action="ppaction://noaction"/>
          </p:cNvPr>
          <p:cNvSpPr/>
          <p:nvPr>
            <p:custDataLst>
              <p:tags r:id="rId5"/>
            </p:custDataLst>
          </p:nvPr>
        </p:nvSpPr>
        <p:spPr bwMode="auto">
          <a:xfrm>
            <a:off x="969503" y="2423074"/>
            <a:ext cx="762731" cy="400248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0061AD"/>
          </a:solidFill>
          <a:ln w="12700">
            <a:solidFill>
              <a:srgbClr val="0061AD"/>
            </a:solidFill>
            <a:miter lim="800000"/>
          </a:ln>
        </p:spPr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23" name="MH_Number_3">
            <a:hlinkClick r:id="" action="ppaction://noaction"/>
          </p:cNvPr>
          <p:cNvSpPr/>
          <p:nvPr>
            <p:custDataLst>
              <p:tags r:id="rId6"/>
            </p:custDataLst>
          </p:nvPr>
        </p:nvSpPr>
        <p:spPr bwMode="auto">
          <a:xfrm>
            <a:off x="969503" y="3286535"/>
            <a:ext cx="762731" cy="400248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0061AD"/>
          </a:solidFill>
          <a:ln w="12700">
            <a:solidFill>
              <a:srgbClr val="0061AD"/>
            </a:solidFill>
            <a:miter lim="800000"/>
          </a:ln>
        </p:spPr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25" name="MH_Number_4">
            <a:hlinkClick r:id="" action="ppaction://noaction"/>
          </p:cNvPr>
          <p:cNvSpPr/>
          <p:nvPr>
            <p:custDataLst>
              <p:tags r:id="rId7"/>
            </p:custDataLst>
          </p:nvPr>
        </p:nvSpPr>
        <p:spPr bwMode="auto">
          <a:xfrm>
            <a:off x="969503" y="4149996"/>
            <a:ext cx="762731" cy="400248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0061AD"/>
          </a:solidFill>
          <a:ln w="12700">
            <a:solidFill>
              <a:srgbClr val="0061AD"/>
            </a:solidFill>
            <a:miter lim="800000"/>
          </a:ln>
        </p:spPr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27" name="MH_Number_4">
            <a:hlinkClick r:id="" action="ppaction://noaction"/>
          </p:cNvPr>
          <p:cNvSpPr/>
          <p:nvPr>
            <p:custDataLst>
              <p:tags r:id="rId8"/>
            </p:custDataLst>
          </p:nvPr>
        </p:nvSpPr>
        <p:spPr bwMode="auto">
          <a:xfrm>
            <a:off x="969503" y="5013458"/>
            <a:ext cx="762731" cy="400248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0061AD"/>
          </a:solidFill>
          <a:ln w="12700">
            <a:solidFill>
              <a:srgbClr val="0061AD"/>
            </a:solidFill>
            <a:miter lim="800000"/>
          </a:ln>
        </p:spPr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29" name="MH_Number_4">
            <a:hlinkClick r:id="" action="ppaction://noaction"/>
          </p:cNvPr>
          <p:cNvSpPr/>
          <p:nvPr>
            <p:custDataLst>
              <p:tags r:id="rId9"/>
            </p:custDataLst>
          </p:nvPr>
        </p:nvSpPr>
        <p:spPr bwMode="auto">
          <a:xfrm>
            <a:off x="969503" y="5876921"/>
            <a:ext cx="762731" cy="400248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0061AD"/>
          </a:solidFill>
          <a:ln w="12700">
            <a:solidFill>
              <a:srgbClr val="0061AD"/>
            </a:solidFill>
            <a:miter lim="800000"/>
          </a:ln>
        </p:spPr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10"/>
            </p:custDataLst>
          </p:nvPr>
        </p:nvSpPr>
        <p:spPr>
          <a:xfrm>
            <a:off x="969502" y="1559612"/>
            <a:ext cx="564016" cy="400247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01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11"/>
            </p:custDataLst>
          </p:nvPr>
        </p:nvSpPr>
        <p:spPr>
          <a:xfrm>
            <a:off x="969502" y="2423074"/>
            <a:ext cx="564016" cy="400247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02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37" name="文本框 36"/>
          <p:cNvSpPr txBox="1"/>
          <p:nvPr>
            <p:custDataLst>
              <p:tags r:id="rId12"/>
            </p:custDataLst>
          </p:nvPr>
        </p:nvSpPr>
        <p:spPr>
          <a:xfrm>
            <a:off x="969502" y="3286534"/>
            <a:ext cx="564016" cy="400247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03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>
            <p:custDataLst>
              <p:tags r:id="rId13"/>
            </p:custDataLst>
          </p:nvPr>
        </p:nvSpPr>
        <p:spPr>
          <a:xfrm>
            <a:off x="969502" y="4149996"/>
            <a:ext cx="564016" cy="400247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04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41" name="文本框 40"/>
          <p:cNvSpPr txBox="1"/>
          <p:nvPr>
            <p:custDataLst>
              <p:tags r:id="rId14"/>
            </p:custDataLst>
          </p:nvPr>
        </p:nvSpPr>
        <p:spPr>
          <a:xfrm>
            <a:off x="969502" y="5013458"/>
            <a:ext cx="564016" cy="400247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05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43" name="文本框 42"/>
          <p:cNvSpPr txBox="1"/>
          <p:nvPr>
            <p:custDataLst>
              <p:tags r:id="rId15"/>
            </p:custDataLst>
          </p:nvPr>
        </p:nvSpPr>
        <p:spPr>
          <a:xfrm>
            <a:off x="969502" y="5876918"/>
            <a:ext cx="564016" cy="400247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06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45" name="MH_Entry_1">
            <a:hlinkClick r:id="" action="ppaction://noaction"/>
          </p:cNvPr>
          <p:cNvSpPr/>
          <p:nvPr>
            <p:custDataLst>
              <p:tags r:id="rId16"/>
            </p:custDataLst>
          </p:nvPr>
        </p:nvSpPr>
        <p:spPr>
          <a:xfrm>
            <a:off x="1732233" y="2772565"/>
            <a:ext cx="4959595" cy="463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0061AD">
                <a:lumMod val="40000"/>
                <a:lumOff val="60000"/>
              </a:srgbClr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7" name="MH_Entry_1">
            <a:hlinkClick r:id="" action="ppaction://noaction"/>
          </p:cNvPr>
          <p:cNvSpPr/>
          <p:nvPr>
            <p:custDataLst>
              <p:tags r:id="rId17"/>
            </p:custDataLst>
          </p:nvPr>
        </p:nvSpPr>
        <p:spPr>
          <a:xfrm>
            <a:off x="1732233" y="3644015"/>
            <a:ext cx="4959595" cy="463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0061AD">
                <a:lumMod val="40000"/>
                <a:lumOff val="60000"/>
              </a:srgbClr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9" name="MH_Entry_1">
            <a:hlinkClick r:id="" action="ppaction://noaction"/>
          </p:cNvPr>
          <p:cNvSpPr/>
          <p:nvPr>
            <p:custDataLst>
              <p:tags r:id="rId18"/>
            </p:custDataLst>
          </p:nvPr>
        </p:nvSpPr>
        <p:spPr>
          <a:xfrm>
            <a:off x="1732233" y="4508697"/>
            <a:ext cx="4959595" cy="463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0061AD">
                <a:lumMod val="40000"/>
                <a:lumOff val="60000"/>
              </a:srgbClr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1" name="MH_Entry_1">
            <a:hlinkClick r:id="" action="ppaction://noaction"/>
          </p:cNvPr>
          <p:cNvSpPr/>
          <p:nvPr>
            <p:custDataLst>
              <p:tags r:id="rId19"/>
            </p:custDataLst>
          </p:nvPr>
        </p:nvSpPr>
        <p:spPr>
          <a:xfrm>
            <a:off x="1732233" y="5369773"/>
            <a:ext cx="4959595" cy="463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0061AD">
                <a:lumMod val="40000"/>
                <a:lumOff val="60000"/>
              </a:srgbClr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3" name="MH_Entry_1">
            <a:hlinkClick r:id="" action="ppaction://noaction"/>
          </p:cNvPr>
          <p:cNvSpPr/>
          <p:nvPr>
            <p:custDataLst>
              <p:tags r:id="rId20"/>
            </p:custDataLst>
          </p:nvPr>
        </p:nvSpPr>
        <p:spPr>
          <a:xfrm>
            <a:off x="1732233" y="6234791"/>
            <a:ext cx="4959595" cy="463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0061AD">
                <a:lumMod val="40000"/>
                <a:lumOff val="60000"/>
              </a:srgbClr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21"/>
            </p:custDataLst>
          </p:nvPr>
        </p:nvSpPr>
        <p:spPr>
          <a:xfrm>
            <a:off x="1732231" y="1448716"/>
            <a:ext cx="4959596" cy="507536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1.25G T1550/R1310nm 20km BIDI SFP</a:t>
            </a:r>
            <a:endParaRPr lang="zh-CN" altLang="en-US" dirty="0"/>
          </a:p>
        </p:txBody>
      </p:sp>
      <p:sp>
        <p:nvSpPr>
          <p:cNvPr id="56" name="文本框 55"/>
          <p:cNvSpPr txBox="1"/>
          <p:nvPr>
            <p:custDataLst>
              <p:tags r:id="rId22"/>
            </p:custDataLst>
          </p:nvPr>
        </p:nvSpPr>
        <p:spPr>
          <a:xfrm>
            <a:off x="1732231" y="2307794"/>
            <a:ext cx="4959596" cy="507536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1.25G T1550/R1310nm </a:t>
            </a:r>
            <a:r>
              <a:rPr lang="en-US" altLang="zh-CN" dirty="0"/>
              <a:t>4</a:t>
            </a:r>
            <a:r>
              <a:rPr lang="zh-CN" altLang="en-US" dirty="0"/>
              <a:t>0km BIDI SFP</a:t>
            </a:r>
            <a:endParaRPr lang="zh-CN" altLang="en-US" dirty="0"/>
          </a:p>
        </p:txBody>
      </p:sp>
      <p:sp>
        <p:nvSpPr>
          <p:cNvPr id="57" name="文本框 56"/>
          <p:cNvSpPr txBox="1"/>
          <p:nvPr>
            <p:custDataLst>
              <p:tags r:id="rId23"/>
            </p:custDataLst>
          </p:nvPr>
        </p:nvSpPr>
        <p:spPr>
          <a:xfrm>
            <a:off x="1732231" y="3179245"/>
            <a:ext cx="4959596" cy="507536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1.25G T1550/R1490nm 80km BIDI SFP</a:t>
            </a:r>
            <a:endParaRPr lang="zh-CN" altLang="en-US" dirty="0"/>
          </a:p>
        </p:txBody>
      </p:sp>
      <p:sp>
        <p:nvSpPr>
          <p:cNvPr id="58" name="文本框 57"/>
          <p:cNvSpPr txBox="1"/>
          <p:nvPr>
            <p:custDataLst>
              <p:tags r:id="rId24"/>
            </p:custDataLst>
          </p:nvPr>
        </p:nvSpPr>
        <p:spPr>
          <a:xfrm>
            <a:off x="1732231" y="4043926"/>
            <a:ext cx="4959596" cy="507536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10G T</a:t>
            </a:r>
            <a:r>
              <a:rPr lang="en-US" altLang="zh-CN" dirty="0"/>
              <a:t>x1270/Rx1330nm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0km BIDI SFP</a:t>
            </a:r>
            <a:r>
              <a:rPr lang="en-US" altLang="zh-CN" dirty="0"/>
              <a:t>+</a:t>
            </a:r>
            <a:endParaRPr lang="en-US" altLang="zh-CN" dirty="0"/>
          </a:p>
        </p:txBody>
      </p:sp>
      <p:sp>
        <p:nvSpPr>
          <p:cNvPr id="59" name="文本框 58"/>
          <p:cNvSpPr txBox="1"/>
          <p:nvPr>
            <p:custDataLst>
              <p:tags r:id="rId25"/>
            </p:custDataLst>
          </p:nvPr>
        </p:nvSpPr>
        <p:spPr>
          <a:xfrm>
            <a:off x="1732231" y="4905002"/>
            <a:ext cx="4959596" cy="507536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10Gb/s 850nm 300m SFP+</a:t>
            </a:r>
            <a:endParaRPr lang="zh-CN" altLang="en-US" dirty="0"/>
          </a:p>
        </p:txBody>
      </p:sp>
      <p:sp>
        <p:nvSpPr>
          <p:cNvPr id="60" name="文本框 59"/>
          <p:cNvSpPr txBox="1"/>
          <p:nvPr>
            <p:custDataLst>
              <p:tags r:id="rId26"/>
            </p:custDataLst>
          </p:nvPr>
        </p:nvSpPr>
        <p:spPr>
          <a:xfrm>
            <a:off x="1732231" y="5770020"/>
            <a:ext cx="4959596" cy="507536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10Gb/s 20km SFP+</a:t>
            </a:r>
            <a:endParaRPr lang="zh-CN" altLang="en-US" dirty="0"/>
          </a:p>
        </p:txBody>
      </p:sp>
      <p:sp>
        <p:nvSpPr>
          <p:cNvPr id="64" name="MH_Number_2">
            <a:hlinkClick r:id="" action="ppaction://noaction"/>
          </p:cNvPr>
          <p:cNvSpPr/>
          <p:nvPr>
            <p:custDataLst>
              <p:tags r:id="rId27"/>
            </p:custDataLst>
          </p:nvPr>
        </p:nvSpPr>
        <p:spPr bwMode="auto">
          <a:xfrm>
            <a:off x="7443328" y="1579429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0061AD"/>
          </a:solidFill>
          <a:ln w="12700">
            <a:solidFill>
              <a:srgbClr val="0061AD"/>
            </a:solidFill>
            <a:miter lim="800000"/>
          </a:ln>
        </p:spPr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65" name="MH_Number_3">
            <a:hlinkClick r:id="" action="ppaction://noaction"/>
          </p:cNvPr>
          <p:cNvSpPr/>
          <p:nvPr>
            <p:custDataLst>
              <p:tags r:id="rId28"/>
            </p:custDataLst>
          </p:nvPr>
        </p:nvSpPr>
        <p:spPr bwMode="auto">
          <a:xfrm>
            <a:off x="7443328" y="2430750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0061AD"/>
          </a:solidFill>
          <a:ln w="12700">
            <a:solidFill>
              <a:srgbClr val="0061AD"/>
            </a:solidFill>
            <a:miter lim="800000"/>
          </a:ln>
        </p:spPr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66" name="MH_Number_4">
            <a:hlinkClick r:id="" action="ppaction://noaction"/>
          </p:cNvPr>
          <p:cNvSpPr/>
          <p:nvPr>
            <p:custDataLst>
              <p:tags r:id="rId29"/>
            </p:custDataLst>
          </p:nvPr>
        </p:nvSpPr>
        <p:spPr bwMode="auto">
          <a:xfrm>
            <a:off x="7443328" y="3282071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0061AD"/>
          </a:solidFill>
          <a:ln w="12700">
            <a:solidFill>
              <a:srgbClr val="0061AD"/>
            </a:solidFill>
            <a:miter lim="800000"/>
          </a:ln>
        </p:spPr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67" name="MH_Number_4">
            <a:hlinkClick r:id="" action="ppaction://noaction"/>
          </p:cNvPr>
          <p:cNvSpPr/>
          <p:nvPr>
            <p:custDataLst>
              <p:tags r:id="rId30"/>
            </p:custDataLst>
          </p:nvPr>
        </p:nvSpPr>
        <p:spPr bwMode="auto">
          <a:xfrm>
            <a:off x="7443328" y="4133392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0061AD"/>
          </a:solidFill>
          <a:ln w="12700">
            <a:solidFill>
              <a:srgbClr val="0061AD"/>
            </a:solidFill>
            <a:miter lim="800000"/>
          </a:ln>
        </p:spPr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68" name="MH_Number_4">
            <a:hlinkClick r:id="" action="ppaction://noaction"/>
          </p:cNvPr>
          <p:cNvSpPr/>
          <p:nvPr>
            <p:custDataLst>
              <p:tags r:id="rId31"/>
            </p:custDataLst>
          </p:nvPr>
        </p:nvSpPr>
        <p:spPr bwMode="auto">
          <a:xfrm>
            <a:off x="7443328" y="4984715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0061AD"/>
          </a:solidFill>
          <a:ln w="12700">
            <a:solidFill>
              <a:srgbClr val="0061AD"/>
            </a:solidFill>
            <a:miter lim="800000"/>
          </a:ln>
        </p:spPr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70" name="文本框 69"/>
          <p:cNvSpPr txBox="1"/>
          <p:nvPr>
            <p:custDataLst>
              <p:tags r:id="rId32"/>
            </p:custDataLst>
          </p:nvPr>
        </p:nvSpPr>
        <p:spPr>
          <a:xfrm>
            <a:off x="7443327" y="1579429"/>
            <a:ext cx="556086" cy="394619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08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71" name="文本框 70"/>
          <p:cNvSpPr txBox="1"/>
          <p:nvPr>
            <p:custDataLst>
              <p:tags r:id="rId33"/>
            </p:custDataLst>
          </p:nvPr>
        </p:nvSpPr>
        <p:spPr>
          <a:xfrm>
            <a:off x="7443327" y="2430749"/>
            <a:ext cx="556086" cy="394619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09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72" name="文本框 71"/>
          <p:cNvSpPr txBox="1"/>
          <p:nvPr>
            <p:custDataLst>
              <p:tags r:id="rId34"/>
            </p:custDataLst>
          </p:nvPr>
        </p:nvSpPr>
        <p:spPr>
          <a:xfrm>
            <a:off x="7443327" y="3282071"/>
            <a:ext cx="556086" cy="394619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>
                <a:solidFill>
                  <a:srgbClr val="FFFFFF"/>
                </a:solidFill>
              </a:rPr>
              <a:t>10</a:t>
            </a:r>
            <a:endParaRPr lang="en-US" altLang="zh-CN" sz="2000" dirty="0">
              <a:solidFill>
                <a:srgbClr val="FFFFFF"/>
              </a:solidFill>
            </a:endParaRPr>
          </a:p>
        </p:txBody>
      </p:sp>
      <p:sp>
        <p:nvSpPr>
          <p:cNvPr id="73" name="文本框 72"/>
          <p:cNvSpPr txBox="1"/>
          <p:nvPr>
            <p:custDataLst>
              <p:tags r:id="rId35"/>
            </p:custDataLst>
          </p:nvPr>
        </p:nvSpPr>
        <p:spPr>
          <a:xfrm>
            <a:off x="7443327" y="4133392"/>
            <a:ext cx="556086" cy="394619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11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74" name="文本框 73"/>
          <p:cNvSpPr txBox="1"/>
          <p:nvPr>
            <p:custDataLst>
              <p:tags r:id="rId36"/>
            </p:custDataLst>
          </p:nvPr>
        </p:nvSpPr>
        <p:spPr>
          <a:xfrm>
            <a:off x="7443327" y="4984712"/>
            <a:ext cx="556086" cy="394619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12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75" name="MH_Entry_1">
            <a:hlinkClick r:id="" action="ppaction://noaction"/>
          </p:cNvPr>
          <p:cNvSpPr/>
          <p:nvPr>
            <p:custDataLst>
              <p:tags r:id="rId37"/>
            </p:custDataLst>
          </p:nvPr>
        </p:nvSpPr>
        <p:spPr>
          <a:xfrm>
            <a:off x="8195334" y="1924006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0061AD">
                <a:lumMod val="40000"/>
                <a:lumOff val="60000"/>
              </a:srgbClr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76" name="MH_Entry_1">
            <a:hlinkClick r:id="" action="ppaction://noaction"/>
          </p:cNvPr>
          <p:cNvSpPr/>
          <p:nvPr>
            <p:custDataLst>
              <p:tags r:id="rId38"/>
            </p:custDataLst>
          </p:nvPr>
        </p:nvSpPr>
        <p:spPr>
          <a:xfrm>
            <a:off x="8195334" y="2783204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0061AD">
                <a:lumMod val="40000"/>
                <a:lumOff val="60000"/>
              </a:srgbClr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77" name="MH_Entry_1">
            <a:hlinkClick r:id="" action="ppaction://noaction"/>
          </p:cNvPr>
          <p:cNvSpPr/>
          <p:nvPr>
            <p:custDataLst>
              <p:tags r:id="rId39"/>
            </p:custDataLst>
          </p:nvPr>
        </p:nvSpPr>
        <p:spPr>
          <a:xfrm>
            <a:off x="8195334" y="3635728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0061AD">
                <a:lumMod val="40000"/>
                <a:lumOff val="60000"/>
              </a:srgbClr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78" name="MH_Entry_1">
            <a:hlinkClick r:id="" action="ppaction://noaction"/>
          </p:cNvPr>
          <p:cNvSpPr/>
          <p:nvPr>
            <p:custDataLst>
              <p:tags r:id="rId40"/>
            </p:custDataLst>
          </p:nvPr>
        </p:nvSpPr>
        <p:spPr>
          <a:xfrm>
            <a:off x="8195334" y="4484697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0061AD">
                <a:lumMod val="40000"/>
                <a:lumOff val="60000"/>
              </a:srgbClr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79" name="MH_Entry_1">
            <a:hlinkClick r:id="" action="ppaction://noaction"/>
          </p:cNvPr>
          <p:cNvSpPr/>
          <p:nvPr>
            <p:custDataLst>
              <p:tags r:id="rId41"/>
            </p:custDataLst>
          </p:nvPr>
        </p:nvSpPr>
        <p:spPr>
          <a:xfrm>
            <a:off x="8195334" y="5337553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0061AD">
                <a:lumMod val="40000"/>
                <a:lumOff val="60000"/>
              </a:srgbClr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81" name="文本框 80"/>
          <p:cNvSpPr txBox="1"/>
          <p:nvPr>
            <p:custDataLst>
              <p:tags r:id="rId42"/>
            </p:custDataLst>
          </p:nvPr>
        </p:nvSpPr>
        <p:spPr>
          <a:xfrm>
            <a:off x="8195332" y="1465770"/>
            <a:ext cx="4889863" cy="5004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dirty="0"/>
              <a:t>10Gb/s 40km SFP+</a:t>
            </a:r>
            <a:endParaRPr dirty="0"/>
          </a:p>
        </p:txBody>
      </p:sp>
      <p:sp>
        <p:nvSpPr>
          <p:cNvPr id="82" name="文本框 81"/>
          <p:cNvSpPr txBox="1"/>
          <p:nvPr>
            <p:custDataLst>
              <p:tags r:id="rId43"/>
            </p:custDataLst>
          </p:nvPr>
        </p:nvSpPr>
        <p:spPr>
          <a:xfrm>
            <a:off x="8195332" y="2324968"/>
            <a:ext cx="4889863" cy="5004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10Gb/s 80km SFP+</a:t>
            </a:r>
            <a:r>
              <a:rPr lang="en-US" altLang="zh-CN" dirty="0"/>
              <a:t> With DDM</a:t>
            </a:r>
            <a:endParaRPr lang="en-US" altLang="zh-CN" dirty="0"/>
          </a:p>
        </p:txBody>
      </p:sp>
      <p:sp>
        <p:nvSpPr>
          <p:cNvPr id="83" name="文本框 82"/>
          <p:cNvSpPr txBox="1"/>
          <p:nvPr>
            <p:custDataLst>
              <p:tags r:id="rId44"/>
            </p:custDataLst>
          </p:nvPr>
        </p:nvSpPr>
        <p:spPr>
          <a:xfrm>
            <a:off x="8195332" y="3177492"/>
            <a:ext cx="4889863" cy="5004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dirty="0"/>
              <a:t>10Gb/s 40km SFP+With DDM </a:t>
            </a:r>
            <a:endParaRPr dirty="0"/>
          </a:p>
        </p:txBody>
      </p:sp>
      <p:sp>
        <p:nvSpPr>
          <p:cNvPr id="84" name="文本框 83"/>
          <p:cNvSpPr txBox="1"/>
          <p:nvPr>
            <p:custDataLst>
              <p:tags r:id="rId45"/>
            </p:custDataLst>
          </p:nvPr>
        </p:nvSpPr>
        <p:spPr>
          <a:xfrm>
            <a:off x="8195332" y="4026461"/>
            <a:ext cx="4889863" cy="5004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100G QSFP28 10km LR4</a:t>
            </a:r>
            <a:endParaRPr lang="zh-CN" altLang="en-US" dirty="0"/>
          </a:p>
        </p:txBody>
      </p:sp>
      <p:sp>
        <p:nvSpPr>
          <p:cNvPr id="85" name="文本框 84"/>
          <p:cNvSpPr txBox="1"/>
          <p:nvPr>
            <p:custDataLst>
              <p:tags r:id="rId46"/>
            </p:custDataLst>
          </p:nvPr>
        </p:nvSpPr>
        <p:spPr>
          <a:xfrm>
            <a:off x="8195332" y="4879317"/>
            <a:ext cx="4889863" cy="5004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100GBase QSFP28 ER4 40KM</a:t>
            </a:r>
            <a:endParaRPr lang="zh-CN" altLang="en-US" dirty="0"/>
          </a:p>
        </p:txBody>
      </p:sp>
      <p:sp>
        <p:nvSpPr>
          <p:cNvPr id="86" name="MH_Number_1">
            <a:hlinkClick r:id="" action="ppaction://noaction"/>
          </p:cNvPr>
          <p:cNvSpPr/>
          <p:nvPr>
            <p:custDataLst>
              <p:tags r:id="rId47"/>
            </p:custDataLst>
          </p:nvPr>
        </p:nvSpPr>
        <p:spPr bwMode="auto">
          <a:xfrm>
            <a:off x="7454758" y="5837953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0061AD"/>
          </a:solidFill>
          <a:ln w="12700">
            <a:solidFill>
              <a:srgbClr val="0061AD"/>
            </a:solidFill>
            <a:miter lim="800000"/>
          </a:ln>
        </p:spPr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87" name="MH_Entry_1">
            <a:hlinkClick r:id="" action="ppaction://noaction"/>
          </p:cNvPr>
          <p:cNvSpPr/>
          <p:nvPr>
            <p:custDataLst>
              <p:tags r:id="rId48"/>
            </p:custDataLst>
          </p:nvPr>
        </p:nvSpPr>
        <p:spPr>
          <a:xfrm>
            <a:off x="8206764" y="6186852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0061AD">
                <a:lumMod val="40000"/>
                <a:lumOff val="60000"/>
              </a:srgbClr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88" name="MH_Number_2">
            <a:hlinkClick r:id="" action="ppaction://noaction"/>
          </p:cNvPr>
          <p:cNvSpPr/>
          <p:nvPr>
            <p:custDataLst>
              <p:tags r:id="rId49"/>
            </p:custDataLst>
          </p:nvPr>
        </p:nvSpPr>
        <p:spPr bwMode="auto">
          <a:xfrm>
            <a:off x="7454758" y="6689274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0061AD"/>
          </a:solidFill>
          <a:ln w="12700">
            <a:solidFill>
              <a:srgbClr val="0061AD"/>
            </a:solidFill>
            <a:miter lim="800000"/>
          </a:ln>
        </p:spPr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93" name="文本框 92"/>
          <p:cNvSpPr txBox="1"/>
          <p:nvPr>
            <p:custDataLst>
              <p:tags r:id="rId50"/>
            </p:custDataLst>
          </p:nvPr>
        </p:nvSpPr>
        <p:spPr>
          <a:xfrm>
            <a:off x="7454757" y="5837953"/>
            <a:ext cx="556086" cy="394619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13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94" name="文本框 93"/>
          <p:cNvSpPr txBox="1"/>
          <p:nvPr>
            <p:custDataLst>
              <p:tags r:id="rId51"/>
            </p:custDataLst>
          </p:nvPr>
        </p:nvSpPr>
        <p:spPr>
          <a:xfrm>
            <a:off x="7454757" y="6689274"/>
            <a:ext cx="556086" cy="394619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14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99" name="MH_Entry_1">
            <a:hlinkClick r:id="" action="ppaction://noaction"/>
          </p:cNvPr>
          <p:cNvSpPr/>
          <p:nvPr>
            <p:custDataLst>
              <p:tags r:id="rId52"/>
            </p:custDataLst>
          </p:nvPr>
        </p:nvSpPr>
        <p:spPr>
          <a:xfrm>
            <a:off x="8206764" y="7033851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0061AD">
                <a:lumMod val="40000"/>
                <a:lumOff val="60000"/>
              </a:srgbClr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05" name="文本框 104"/>
          <p:cNvSpPr txBox="1"/>
          <p:nvPr>
            <p:custDataLst>
              <p:tags r:id="rId53"/>
            </p:custDataLst>
          </p:nvPr>
        </p:nvSpPr>
        <p:spPr>
          <a:xfrm>
            <a:off x="8206762" y="5728616"/>
            <a:ext cx="4889863" cy="500400"/>
          </a:xfrm>
          <a:prstGeom prst="rect">
            <a:avLst/>
          </a:prstGeom>
          <a:noFill/>
        </p:spPr>
        <p:txBody>
          <a:bodyPr wrap="square" rtlCol="0" anchor="b" anchorCtr="0">
            <a:normAutofit fontScale="8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1.25G T1310/R1550nm 20km BIDI SFP</a:t>
            </a:r>
            <a:r>
              <a:rPr lang="en-US" altLang="zh-CN" dirty="0"/>
              <a:t> With DDM</a:t>
            </a:r>
            <a:endParaRPr lang="en-US" altLang="zh-CN" dirty="0"/>
          </a:p>
        </p:txBody>
      </p:sp>
      <p:sp>
        <p:nvSpPr>
          <p:cNvPr id="106" name="文本框 105"/>
          <p:cNvSpPr txBox="1"/>
          <p:nvPr>
            <p:custDataLst>
              <p:tags r:id="rId54"/>
            </p:custDataLst>
          </p:nvPr>
        </p:nvSpPr>
        <p:spPr>
          <a:xfrm>
            <a:off x="8206762" y="6575615"/>
            <a:ext cx="4889863" cy="500400"/>
          </a:xfrm>
          <a:prstGeom prst="rect">
            <a:avLst/>
          </a:prstGeom>
          <a:noFill/>
        </p:spPr>
        <p:txBody>
          <a:bodyPr wrap="square" rtlCol="0" anchor="b" anchorCtr="0">
            <a:normAutofit fontScale="8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dirty="0"/>
              <a:t>1.25G T1490/R1550nm 80km BIDI SFP</a:t>
            </a:r>
            <a:r>
              <a:rPr lang="en-US" dirty="0"/>
              <a:t> With DDM </a:t>
            </a:r>
            <a:endParaRPr lang="en-US" dirty="0"/>
          </a:p>
        </p:txBody>
      </p:sp>
      <p:sp>
        <p:nvSpPr>
          <p:cNvPr id="116" name="MH_Number_1">
            <a:hlinkClick r:id="" action="ppaction://noaction"/>
          </p:cNvPr>
          <p:cNvSpPr/>
          <p:nvPr>
            <p:custDataLst>
              <p:tags r:id="rId55"/>
            </p:custDataLst>
          </p:nvPr>
        </p:nvSpPr>
        <p:spPr bwMode="auto">
          <a:xfrm>
            <a:off x="980298" y="6721873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0061AD"/>
          </a:solidFill>
          <a:ln w="12700">
            <a:solidFill>
              <a:srgbClr val="0061AD"/>
            </a:solidFill>
            <a:miter lim="800000"/>
          </a:ln>
        </p:spPr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17" name="MH_Entry_1">
            <a:hlinkClick r:id="" action="ppaction://noaction"/>
          </p:cNvPr>
          <p:cNvSpPr/>
          <p:nvPr>
            <p:custDataLst>
              <p:tags r:id="rId56"/>
            </p:custDataLst>
          </p:nvPr>
        </p:nvSpPr>
        <p:spPr>
          <a:xfrm>
            <a:off x="1732304" y="7070772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0061AD">
                <a:lumMod val="40000"/>
                <a:lumOff val="60000"/>
              </a:srgbClr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18" name="文本框 117"/>
          <p:cNvSpPr txBox="1"/>
          <p:nvPr>
            <p:custDataLst>
              <p:tags r:id="rId57"/>
            </p:custDataLst>
          </p:nvPr>
        </p:nvSpPr>
        <p:spPr>
          <a:xfrm>
            <a:off x="980297" y="6721873"/>
            <a:ext cx="556086" cy="394619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07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19" name="文本框 118"/>
          <p:cNvSpPr txBox="1"/>
          <p:nvPr>
            <p:custDataLst>
              <p:tags r:id="rId58"/>
            </p:custDataLst>
          </p:nvPr>
        </p:nvSpPr>
        <p:spPr>
          <a:xfrm>
            <a:off x="1732302" y="6612536"/>
            <a:ext cx="4889863" cy="50040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10Gb/s 80km SFP+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6"/>
          <p:cNvGraphicFramePr>
            <a:graphicFrameLocks noGrp="1"/>
          </p:cNvGraphicFramePr>
          <p:nvPr/>
        </p:nvGraphicFramePr>
        <p:xfrm>
          <a:off x="8256985" y="2913802"/>
          <a:ext cx="6117590" cy="6147435"/>
        </p:xfrm>
        <a:graphic>
          <a:graphicData uri="http://schemas.openxmlformats.org/drawingml/2006/table">
            <a:tbl>
              <a:tblPr/>
              <a:tblGrid>
                <a:gridCol w="5369560"/>
                <a:gridCol w="748027"/>
              </a:tblGrid>
              <a:tr h="44272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7780" algn="l" rtl="0" eaLnBrk="0">
                        <a:lnSpc>
                          <a:spcPct val="79000"/>
                        </a:lnSpc>
                      </a:pPr>
                      <a:r>
                        <a:rPr sz="1300" kern="0" spc="-10" dirty="0">
                          <a:solidFill>
                            <a:srgbClr val="2E76B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Feature:</a:t>
                      </a:r>
                      <a:endParaRPr lang="en-US" altLang="en-US" sz="1300" dirty="0"/>
                    </a:p>
                    <a:p>
                      <a:pPr marL="288290" indent="-171450" algn="l" rtl="0" eaLnBrk="0">
                        <a:lnSpc>
                          <a:spcPct val="85000"/>
                        </a:lnSpc>
                        <a:spcBef>
                          <a:spcPts val="540"/>
                        </a:spcBef>
                        <a:buFont typeface="Wingdings" panose="05000000000000000000" charset="0"/>
                        <a:buChar char="Ø"/>
                      </a:pPr>
                      <a:r>
                        <a:rPr sz="900" kern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000" dirty="0"/>
                        <a:t> Up to 1.25Gbps operation</a:t>
                      </a:r>
                      <a:endParaRPr lang="en-US" altLang="en-US" sz="1000" dirty="0"/>
                    </a:p>
                    <a:p>
                      <a:pPr marL="288290" indent="-171450" algn="l" rtl="0" eaLnBrk="0">
                        <a:lnSpc>
                          <a:spcPct val="85000"/>
                        </a:lnSpc>
                        <a:spcBef>
                          <a:spcPts val="540"/>
                        </a:spcBef>
                        <a:buFont typeface="Wingdings" panose="05000000000000000000" charset="0"/>
                        <a:buChar char="Ø"/>
                      </a:pPr>
                      <a:r>
                        <a:rPr lang="en-US" altLang="en-US" sz="1000" dirty="0"/>
                        <a:t>  1550nm DFB laser and PIN photodetector for 40km transmission</a:t>
                      </a:r>
                      <a:endParaRPr lang="en-US" altLang="en-US" sz="1000" dirty="0"/>
                    </a:p>
                    <a:p>
                      <a:pPr marL="288290" indent="-171450" algn="l" rtl="0" eaLnBrk="0">
                        <a:lnSpc>
                          <a:spcPct val="85000"/>
                        </a:lnSpc>
                        <a:spcBef>
                          <a:spcPts val="540"/>
                        </a:spcBef>
                        <a:buFont typeface="Wingdings" panose="05000000000000000000" charset="0"/>
                        <a:buChar char="Ø"/>
                      </a:pPr>
                      <a:r>
                        <a:rPr lang="en-US" altLang="en-US" sz="1000" dirty="0"/>
                        <a:t>  Compliant with SFP MSA and SFF-8472 with simplex LC receptacle</a:t>
                      </a:r>
                      <a:endParaRPr lang="en-US" altLang="en-US" sz="1000" dirty="0"/>
                    </a:p>
                    <a:p>
                      <a:pPr marL="288290" indent="-171450" algn="l" rtl="0" eaLnBrk="0">
                        <a:lnSpc>
                          <a:spcPct val="85000"/>
                        </a:lnSpc>
                        <a:spcBef>
                          <a:spcPts val="540"/>
                        </a:spcBef>
                        <a:buFont typeface="Wingdings" panose="05000000000000000000" charset="0"/>
                        <a:buChar char="Ø"/>
                      </a:pPr>
                      <a:r>
                        <a:rPr lang="en-US" altLang="en-US" sz="1000" dirty="0"/>
                        <a:t>  Digital Diagnostic Monitoring</a:t>
                      </a:r>
                      <a:endParaRPr lang="en-US" altLang="en-US" sz="1000" dirty="0"/>
                    </a:p>
                    <a:p>
                      <a:pPr marL="288290" indent="-171450" algn="l" rtl="0" eaLnBrk="0">
                        <a:lnSpc>
                          <a:spcPct val="85000"/>
                        </a:lnSpc>
                        <a:spcBef>
                          <a:spcPts val="540"/>
                        </a:spcBef>
                        <a:buFont typeface="Wingdings" panose="05000000000000000000" charset="0"/>
                        <a:buChar char="Ø"/>
                      </a:pPr>
                      <a:r>
                        <a:rPr lang="en-US" altLang="en-US" sz="1000" dirty="0"/>
                        <a:t>  Compatible with SONET OC-24</a:t>
                      </a:r>
                      <a:endParaRPr lang="en-US" altLang="en-US" sz="1000" dirty="0"/>
                    </a:p>
                    <a:p>
                      <a:pPr marL="288290" indent="-171450" algn="l" rtl="0" eaLnBrk="0">
                        <a:lnSpc>
                          <a:spcPct val="85000"/>
                        </a:lnSpc>
                        <a:spcBef>
                          <a:spcPts val="540"/>
                        </a:spcBef>
                        <a:buFont typeface="Wingdings" panose="05000000000000000000" charset="0"/>
                        <a:buChar char="Ø"/>
                      </a:pPr>
                      <a:r>
                        <a:rPr lang="en-US" altLang="en-US" sz="1000" dirty="0"/>
                        <a:t>  +3.3V single power supply</a:t>
                      </a:r>
                      <a:endParaRPr lang="en-US" altLang="en-US" sz="1000" dirty="0"/>
                    </a:p>
                    <a:p>
                      <a:pPr marL="288290" indent="-171450" algn="l" rtl="0" eaLnBrk="0">
                        <a:lnSpc>
                          <a:spcPct val="85000"/>
                        </a:lnSpc>
                        <a:spcBef>
                          <a:spcPts val="540"/>
                        </a:spcBef>
                        <a:buFont typeface="Wingdings" panose="05000000000000000000" charset="0"/>
                        <a:buChar char="Ø"/>
                      </a:pPr>
                      <a:r>
                        <a:rPr lang="en-US" altLang="en-US" sz="1000" dirty="0"/>
                        <a:t>  RoHS compliant (lead free)</a:t>
                      </a:r>
                      <a:endParaRPr lang="en-US" altLang="en-US" sz="1000" dirty="0"/>
                    </a:p>
                    <a:p>
                      <a:pPr marL="288290" indent="-171450" algn="l" rtl="0" eaLnBrk="0">
                        <a:lnSpc>
                          <a:spcPct val="85000"/>
                        </a:lnSpc>
                        <a:spcBef>
                          <a:spcPts val="540"/>
                        </a:spcBef>
                        <a:buFont typeface="Wingdings" panose="05000000000000000000" charset="0"/>
                        <a:buChar char="Ø"/>
                      </a:pPr>
                      <a:r>
                        <a:rPr lang="en-US" altLang="en-US" sz="1000" dirty="0"/>
                        <a:t>  Operating case temperature:</a:t>
                      </a:r>
                      <a:endParaRPr lang="en-US" altLang="en-US" sz="1000" dirty="0"/>
                    </a:p>
                    <a:p>
                      <a:pPr marL="574040" lvl="1" algn="l" rtl="0" eaLnBrk="0">
                        <a:lnSpc>
                          <a:spcPct val="85000"/>
                        </a:lnSpc>
                        <a:spcBef>
                          <a:spcPts val="540"/>
                        </a:spcBef>
                      </a:pPr>
                      <a:r>
                        <a:rPr lang="en-US" altLang="en-US" sz="1000" dirty="0"/>
                        <a:t>Commercial:0 to 70 °C</a:t>
                      </a:r>
                      <a:endParaRPr lang="en-US" altLang="en-US" sz="1000" dirty="0"/>
                    </a:p>
                    <a:p>
                      <a:pPr marL="574040" lvl="1" algn="l" rtl="0" eaLnBrk="0">
                        <a:lnSpc>
                          <a:spcPct val="85000"/>
                        </a:lnSpc>
                        <a:spcBef>
                          <a:spcPts val="540"/>
                        </a:spcBef>
                      </a:pPr>
                      <a:r>
                        <a:rPr lang="en-US" altLang="en-US" sz="1000" dirty="0"/>
                        <a:t>Industrial:-40 to 85 °C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40259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r>
                        <a:rPr sz="1000" kern="0" spc="0" dirty="0">
                          <a:solidFill>
                            <a:srgbClr val="2E76B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r>
                        <a:rPr sz="1000" kern="0" spc="60" dirty="0">
                          <a:solidFill>
                            <a:srgbClr val="2E76B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: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231F2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table 58"/>
          <p:cNvGraphicFramePr>
            <a:graphicFrameLocks noGrp="1"/>
          </p:cNvGraphicFramePr>
          <p:nvPr/>
        </p:nvGraphicFramePr>
        <p:xfrm>
          <a:off x="711864" y="5813833"/>
          <a:ext cx="5877560" cy="2142490"/>
        </p:xfrm>
        <a:graphic>
          <a:graphicData uri="http://schemas.openxmlformats.org/drawingml/2006/table">
            <a:tbl>
              <a:tblPr/>
              <a:tblGrid>
                <a:gridCol w="5358130"/>
                <a:gridCol w="519430"/>
              </a:tblGrid>
              <a:tr h="21424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3810" algn="l" rtl="0" eaLnBrk="0">
                        <a:lnSpc>
                          <a:spcPct val="78000"/>
                        </a:lnSpc>
                      </a:pPr>
                      <a:r>
                        <a:rPr sz="1300" kern="0" spc="-10" dirty="0">
                          <a:solidFill>
                            <a:srgbClr val="2E76B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Feature:</a:t>
                      </a:r>
                      <a:endParaRPr lang="en-US" altLang="en-US" sz="1300" dirty="0"/>
                    </a:p>
                    <a:p>
                      <a:pPr marL="171450" lvl="0" indent="-171450" algn="l" rtl="0" eaLnBrk="0">
                        <a:lnSpc>
                          <a:spcPct val="12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en-US" altLang="en-US" sz="1000" dirty="0"/>
                        <a:t>Up to 1.25Gbps operation</a:t>
                      </a:r>
                      <a:endParaRPr lang="en-US" altLang="en-US" sz="1000" dirty="0"/>
                    </a:p>
                    <a:p>
                      <a:pPr marL="171450" lvl="0" indent="-171450" algn="l" rtl="0" eaLnBrk="0">
                        <a:lnSpc>
                          <a:spcPct val="12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en-US" altLang="en-US" sz="1000" dirty="0"/>
                        <a:t>1550nm DFB laser and PIN photodetector for 20km transmission</a:t>
                      </a:r>
                      <a:endParaRPr lang="en-US" altLang="en-US" sz="1000" dirty="0"/>
                    </a:p>
                    <a:p>
                      <a:pPr marL="171450" lvl="0" indent="-171450" algn="l" rtl="0" eaLnBrk="0">
                        <a:lnSpc>
                          <a:spcPct val="12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en-US" altLang="en-US" sz="1000" dirty="0"/>
                        <a:t>Compliant with SFP MSA and SFF-8472 with simplex LC receptacle</a:t>
                      </a:r>
                      <a:endParaRPr lang="en-US" altLang="en-US" sz="1000" dirty="0"/>
                    </a:p>
                    <a:p>
                      <a:pPr marL="171450" lvl="0" indent="-171450" algn="l" rtl="0" eaLnBrk="0">
                        <a:lnSpc>
                          <a:spcPct val="12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en-US" altLang="en-US" sz="1000" dirty="0"/>
                        <a:t>Digital Diagnostic Monitoring</a:t>
                      </a:r>
                      <a:endParaRPr lang="en-US" altLang="en-US" sz="1000" dirty="0"/>
                    </a:p>
                    <a:p>
                      <a:pPr marL="171450" lvl="0" indent="-171450" algn="l" rtl="0" eaLnBrk="0">
                        <a:lnSpc>
                          <a:spcPct val="12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en-US" altLang="en-US" sz="1000" dirty="0"/>
                        <a:t>Compatible with SONET OC-</a:t>
                      </a:r>
                      <a:endParaRPr lang="en-US" altLang="en-US" sz="1000" dirty="0"/>
                    </a:p>
                    <a:p>
                      <a:pPr marL="171450" lvl="0" indent="-171450" algn="l" rtl="0" eaLnBrk="0">
                        <a:lnSpc>
                          <a:spcPct val="12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en-US" altLang="en-US" sz="1000" dirty="0"/>
                        <a:t>+3.3V single power supply</a:t>
                      </a:r>
                      <a:endParaRPr lang="en-US" altLang="en-US" sz="1000" dirty="0"/>
                    </a:p>
                    <a:p>
                      <a:pPr marL="171450" lvl="0" indent="-171450" algn="l" rtl="0" eaLnBrk="0">
                        <a:lnSpc>
                          <a:spcPct val="12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en-US" altLang="en-US" sz="1000" dirty="0"/>
                        <a:t>RoHS compliant (lead free)</a:t>
                      </a:r>
                      <a:endParaRPr lang="en-US" altLang="en-US" sz="1000" dirty="0"/>
                    </a:p>
                    <a:p>
                      <a:pPr marL="171450" lvl="0" indent="-171450" algn="l" rtl="0" eaLnBrk="0">
                        <a:lnSpc>
                          <a:spcPct val="12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en-US" altLang="en-US" sz="1000" dirty="0"/>
                        <a:t>Operating case temperature:</a:t>
                      </a:r>
                      <a:endParaRPr lang="en-US" altLang="en-US" sz="1000" dirty="0"/>
                    </a:p>
                    <a:p>
                      <a:pPr lvl="1" algn="l" rtl="0" eaLnBrk="0">
                        <a:lnSpc>
                          <a:spcPct val="120000"/>
                        </a:lnSpc>
                      </a:pPr>
                      <a:r>
                        <a:rPr lang="en-US" altLang="en-US" sz="1000" dirty="0"/>
                        <a:t>Commercial:0 to 70 °C</a:t>
                      </a:r>
                      <a:endParaRPr lang="en-US" altLang="en-US" sz="1000" dirty="0"/>
                    </a:p>
                    <a:p>
                      <a:pPr lvl="1" algn="l" rtl="0" eaLnBrk="0">
                        <a:lnSpc>
                          <a:spcPct val="120000"/>
                        </a:lnSpc>
                      </a:pPr>
                      <a:r>
                        <a:rPr lang="en-US" altLang="en-US" sz="1000" dirty="0"/>
                        <a:t>Industrial:-40 to 85 °C</a:t>
                      </a:r>
                      <a:endParaRPr lang="en-US" altLang="en-US" sz="1000" dirty="0"/>
                    </a:p>
                    <a:p>
                      <a:pPr lvl="1"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/>
                    </a:p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2E76B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r>
                        <a:rPr sz="1000" kern="0" spc="60" dirty="0">
                          <a:solidFill>
                            <a:srgbClr val="2E76B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: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2237" y="348308"/>
            <a:ext cx="7134220" cy="1438656"/>
          </a:xfrm>
          <a:prstGeom prst="rect">
            <a:avLst/>
          </a:prstGeom>
        </p:spPr>
      </p:pic>
      <p:sp>
        <p:nvSpPr>
          <p:cNvPr id="64" name="textbox 64"/>
          <p:cNvSpPr/>
          <p:nvPr/>
        </p:nvSpPr>
        <p:spPr>
          <a:xfrm>
            <a:off x="179537" y="335608"/>
            <a:ext cx="7159625" cy="1484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1000" dirty="0"/>
          </a:p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marL="539750" algn="l" rtl="0" eaLnBrk="0">
              <a:lnSpc>
                <a:spcPct val="82000"/>
              </a:lnSpc>
              <a:spcBef>
                <a:spcPts val="0"/>
              </a:spcBef>
            </a:pPr>
            <a:endParaRPr lang="en-US" altLang="en-US" sz="700" dirty="0"/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8691" y="1274718"/>
            <a:ext cx="30721" cy="108229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82417" y="348308"/>
            <a:ext cx="7134219" cy="1438656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50613" y="1274718"/>
            <a:ext cx="30721" cy="108229"/>
          </a:xfrm>
          <a:prstGeom prst="rect">
            <a:avLst/>
          </a:prstGeom>
        </p:spPr>
      </p:pic>
      <p:sp>
        <p:nvSpPr>
          <p:cNvPr id="82" name="textbox 82"/>
          <p:cNvSpPr/>
          <p:nvPr/>
        </p:nvSpPr>
        <p:spPr>
          <a:xfrm>
            <a:off x="696307" y="2656147"/>
            <a:ext cx="1597025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100" dirty="0"/>
          </a:p>
          <a:p>
            <a:pPr marL="92075" algn="l" rtl="0" eaLnBrk="0">
              <a:lnSpc>
                <a:spcPct val="79000"/>
              </a:lnSpc>
              <a:spcBef>
                <a:spcPts val="0"/>
              </a:spcBef>
              <a:tabLst>
                <a:tab pos="161925" algn="l"/>
              </a:tabLst>
            </a:pPr>
            <a:r>
              <a:rPr sz="18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b="1" kern="0" spc="-10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</a:t>
            </a:r>
            <a:r>
              <a:rPr sz="1800" b="1" kern="0" spc="-11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endParaRPr lang="en-US" altLang="en-US" sz="1800" dirty="0"/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9007" y="2668847"/>
            <a:ext cx="79400" cy="183844"/>
          </a:xfrm>
          <a:prstGeom prst="rect">
            <a:avLst/>
          </a:prstGeom>
        </p:spPr>
      </p:pic>
      <p:sp>
        <p:nvSpPr>
          <p:cNvPr id="86" name="textbox 86"/>
          <p:cNvSpPr/>
          <p:nvPr/>
        </p:nvSpPr>
        <p:spPr>
          <a:xfrm>
            <a:off x="8244879" y="2656147"/>
            <a:ext cx="1597025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100" dirty="0"/>
          </a:p>
          <a:p>
            <a:pPr marL="92075" algn="l" rtl="0" eaLnBrk="0">
              <a:lnSpc>
                <a:spcPct val="79000"/>
              </a:lnSpc>
              <a:spcBef>
                <a:spcPts val="0"/>
              </a:spcBef>
              <a:tabLst>
                <a:tab pos="161925" algn="l"/>
              </a:tabLst>
            </a:pPr>
            <a:r>
              <a:rPr sz="18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b="1" kern="0" spc="-10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</a:t>
            </a:r>
            <a:r>
              <a:rPr sz="1800" b="1" kern="0" spc="-11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endParaRPr lang="en-US" altLang="en-US" sz="1800" dirty="0"/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257579" y="2668847"/>
            <a:ext cx="79400" cy="183844"/>
          </a:xfrm>
          <a:prstGeom prst="rect">
            <a:avLst/>
          </a:prstGeom>
        </p:spPr>
      </p:pic>
      <p:sp>
        <p:nvSpPr>
          <p:cNvPr id="90" name="textbox 90"/>
          <p:cNvSpPr/>
          <p:nvPr/>
        </p:nvSpPr>
        <p:spPr>
          <a:xfrm>
            <a:off x="713384" y="9592526"/>
            <a:ext cx="1346835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300" dirty="0"/>
          </a:p>
          <a:p>
            <a:pPr marL="53975" algn="l" rtl="0" eaLnBrk="0">
              <a:lnSpc>
                <a:spcPct val="87000"/>
              </a:lnSpc>
              <a:spcBef>
                <a:spcPts val="5"/>
              </a:spcBef>
              <a:tabLst>
                <a:tab pos="109855" algn="l"/>
              </a:tabLst>
            </a:pPr>
            <a:r>
              <a:rPr sz="8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01  </a:t>
            </a:r>
            <a:r>
              <a:rPr sz="500" kern="0" spc="3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VERICH</a:t>
            </a:r>
            <a:r>
              <a:rPr sz="500" kern="0" spc="7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RODUCT</a:t>
            </a:r>
            <a:r>
              <a:rPr sz="500" kern="0" spc="8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BROCHURE</a:t>
            </a:r>
            <a:endParaRPr lang="en-US" altLang="en-US" sz="500" dirty="0"/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26084" y="9605226"/>
            <a:ext cx="41757" cy="178930"/>
          </a:xfrm>
          <a:prstGeom prst="rect">
            <a:avLst/>
          </a:prstGeom>
        </p:spPr>
      </p:pic>
      <p:sp>
        <p:nvSpPr>
          <p:cNvPr id="94" name="textbox 94"/>
          <p:cNvSpPr/>
          <p:nvPr/>
        </p:nvSpPr>
        <p:spPr>
          <a:xfrm>
            <a:off x="13100174" y="9592526"/>
            <a:ext cx="1318894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300" dirty="0"/>
          </a:p>
          <a:p>
            <a:pPr marL="12700" algn="l" rtl="0" eaLnBrk="0">
              <a:lnSpc>
                <a:spcPct val="87000"/>
              </a:lnSpc>
              <a:spcBef>
                <a:spcPts val="5"/>
              </a:spcBef>
            </a:pP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VERICH</a:t>
            </a:r>
            <a:r>
              <a:rPr sz="500" kern="0" spc="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500" kern="0" spc="8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BROCHURE  </a:t>
            </a:r>
            <a:r>
              <a:rPr sz="800" kern="0" spc="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02</a:t>
            </a:r>
            <a:r>
              <a:rPr sz="800" kern="0" spc="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endParaRPr lang="en-US" altLang="en-US" sz="800" dirty="0"/>
          </a:p>
        </p:txBody>
      </p:sp>
      <p:pic>
        <p:nvPicPr>
          <p:cNvPr id="96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4358641" y="9605226"/>
            <a:ext cx="41757" cy="178930"/>
          </a:xfrm>
          <a:prstGeom prst="rect">
            <a:avLst/>
          </a:prstGeom>
        </p:spPr>
      </p:pic>
      <p:sp>
        <p:nvSpPr>
          <p:cNvPr id="98" name="path"/>
          <p:cNvSpPr/>
          <p:nvPr/>
        </p:nvSpPr>
        <p:spPr>
          <a:xfrm>
            <a:off x="708414" y="2920152"/>
            <a:ext cx="6115418" cy="6350"/>
          </a:xfrm>
          <a:custGeom>
            <a:avLst/>
            <a:gdLst/>
            <a:ahLst/>
            <a:cxnLst/>
            <a:rect l="0" t="0" r="0" b="0"/>
            <a:pathLst>
              <a:path w="9630" h="10">
                <a:moveTo>
                  <a:pt x="0" y="5"/>
                </a:moveTo>
                <a:lnTo>
                  <a:pt x="9630" y="5"/>
                </a:lnTo>
              </a:path>
            </a:pathLst>
          </a:custGeom>
          <a:noFill/>
          <a:ln w="6350" cap="flat">
            <a:solidFill>
              <a:srgbClr val="BACAD2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7"/>
            </p:custDataLst>
          </p:nvPr>
        </p:nvGraphicFramePr>
        <p:xfrm>
          <a:off x="696595" y="8275955"/>
          <a:ext cx="5991225" cy="622300"/>
        </p:xfrm>
        <a:graphic>
          <a:graphicData uri="http://schemas.openxmlformats.org/drawingml/2006/table">
            <a:tbl>
              <a:tblPr/>
              <a:tblGrid>
                <a:gridCol w="1183005"/>
                <a:gridCol w="4808220"/>
              </a:tblGrid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PartNumber</a:t>
                      </a:r>
                      <a:endParaRPr lang="en-US" altLang="en-US" sz="900" b="1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ProductDescription</a:t>
                      </a:r>
                      <a:endParaRPr lang="en-US" altLang="en-US" sz="900" b="1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EE422L-ID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BIDISFP, 1.25Gbps, Tx1550/Rx1310nm, SM, 20km, -40ºC~+85ºC,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EE422L-SD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BIDISFP, 1.25Gbps, Tx1550/Rx1310nm, SM, 20km, 0ºC~+70ºC,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" name="IM 30"/>
          <p:cNvPicPr/>
          <p:nvPr/>
        </p:nvPicPr>
        <p:blipFill>
          <a:blip r:embed="rId8"/>
          <a:stretch>
            <a:fillRect/>
          </a:stretch>
        </p:blipFill>
        <p:spPr>
          <a:xfrm>
            <a:off x="1520825" y="3051810"/>
            <a:ext cx="4259580" cy="2442845"/>
          </a:xfrm>
          <a:prstGeom prst="rect">
            <a:avLst/>
          </a:prstGeom>
        </p:spPr>
      </p:pic>
      <p:pic>
        <p:nvPicPr>
          <p:cNvPr id="45" name="IM 22"/>
          <p:cNvPicPr/>
          <p:nvPr/>
        </p:nvPicPr>
        <p:blipFill>
          <a:blip r:embed="rId8"/>
          <a:stretch>
            <a:fillRect/>
          </a:stretch>
        </p:blipFill>
        <p:spPr>
          <a:xfrm>
            <a:off x="9250045" y="3051810"/>
            <a:ext cx="4131945" cy="2567940"/>
          </a:xfrm>
          <a:prstGeom prst="rect">
            <a:avLst/>
          </a:prstGeom>
        </p:spPr>
      </p:pic>
      <p:graphicFrame>
        <p:nvGraphicFramePr>
          <p:cNvPr id="4" name="表格 3"/>
          <p:cNvGraphicFramePr/>
          <p:nvPr>
            <p:custDataLst>
              <p:tags r:id="rId9"/>
            </p:custDataLst>
          </p:nvPr>
        </p:nvGraphicFramePr>
        <p:xfrm>
          <a:off x="8336915" y="8275955"/>
          <a:ext cx="6021705" cy="622300"/>
        </p:xfrm>
        <a:graphic>
          <a:graphicData uri="http://schemas.openxmlformats.org/drawingml/2006/table">
            <a:tbl>
              <a:tblPr/>
              <a:tblGrid>
                <a:gridCol w="1570355"/>
                <a:gridCol w="4451350"/>
              </a:tblGrid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PartNumber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ProductDescription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EE424L-ID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BIDISFP, 1.25Gbps, Tx1550/Rx1310nm, SM, 40km, -40ºC~+85ºC,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EE424L-SD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BIDISFP, 1.25Gbps, Tx1550/Rx1310nm, SM, 40km, 0ºC~+70ºC,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 bwMode="auto">
          <a:xfrm>
            <a:off x="645018" y="992268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35" name="MH_Entry_1">
            <a:hlinkClick r:id="" action="ppaction://noaction"/>
          </p:cNvPr>
          <p:cNvSpPr/>
          <p:nvPr>
            <p:custDataLst>
              <p:tags r:id="rId11"/>
            </p:custDataLst>
          </p:nvPr>
        </p:nvSpPr>
        <p:spPr>
          <a:xfrm>
            <a:off x="1397024" y="1341167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2"/>
            </p:custDataLst>
          </p:nvPr>
        </p:nvSpPr>
        <p:spPr>
          <a:xfrm>
            <a:off x="645017" y="992268"/>
            <a:ext cx="556086" cy="394619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01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55" name="文本框 54"/>
          <p:cNvSpPr txBox="1"/>
          <p:nvPr>
            <p:custDataLst>
              <p:tags r:id="rId13"/>
            </p:custDataLst>
          </p:nvPr>
        </p:nvSpPr>
        <p:spPr>
          <a:xfrm>
            <a:off x="1397022" y="882931"/>
            <a:ext cx="4889863" cy="50040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1.25G T1550/R1310nm 20km BIDI SFP</a:t>
            </a:r>
            <a:endParaRPr lang="zh-CN" altLang="en-US" dirty="0"/>
          </a:p>
        </p:txBody>
      </p:sp>
      <p:sp>
        <p:nvSpPr>
          <p:cNvPr id="21" name="MH_Number_2">
            <a:hlinkClick r:id="" action="ppaction://noaction"/>
          </p:cNvPr>
          <p:cNvSpPr/>
          <p:nvPr>
            <p:custDataLst>
              <p:tags r:id="rId14"/>
            </p:custDataLst>
          </p:nvPr>
        </p:nvSpPr>
        <p:spPr bwMode="auto">
          <a:xfrm>
            <a:off x="8098648" y="996499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15"/>
            </p:custDataLst>
          </p:nvPr>
        </p:nvSpPr>
        <p:spPr>
          <a:xfrm>
            <a:off x="8098647" y="996499"/>
            <a:ext cx="556086" cy="394619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02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5" name="MH_Entry_1">
            <a:hlinkClick r:id="" action="ppaction://noaction"/>
          </p:cNvPr>
          <p:cNvSpPr/>
          <p:nvPr>
            <p:custDataLst>
              <p:tags r:id="rId16"/>
            </p:custDataLst>
          </p:nvPr>
        </p:nvSpPr>
        <p:spPr>
          <a:xfrm>
            <a:off x="8850654" y="1341076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7"/>
            </p:custDataLst>
          </p:nvPr>
        </p:nvSpPr>
        <p:spPr>
          <a:xfrm>
            <a:off x="8850652" y="882840"/>
            <a:ext cx="4889863" cy="50040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1.25G T1550/R1310nm </a:t>
            </a:r>
            <a:r>
              <a:rPr lang="en-US" altLang="zh-CN" dirty="0"/>
              <a:t>4</a:t>
            </a:r>
            <a:r>
              <a:rPr lang="zh-CN" altLang="en-US" dirty="0"/>
              <a:t>0km BIDI SFP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733312" y="348308"/>
            <a:ext cx="7134418" cy="1438656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08422" y="347129"/>
            <a:ext cx="7124215" cy="1438656"/>
          </a:xfrm>
          <a:prstGeom prst="rect">
            <a:avLst/>
          </a:prstGeom>
        </p:spPr>
      </p:pic>
      <p:sp>
        <p:nvSpPr>
          <p:cNvPr id="126" name="textbox 126"/>
          <p:cNvSpPr/>
          <p:nvPr/>
        </p:nvSpPr>
        <p:spPr>
          <a:xfrm>
            <a:off x="8232301" y="2654311"/>
            <a:ext cx="1597025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100" dirty="0"/>
          </a:p>
          <a:p>
            <a:pPr marL="92075" algn="l" rtl="0" eaLnBrk="0">
              <a:lnSpc>
                <a:spcPct val="79000"/>
              </a:lnSpc>
              <a:spcBef>
                <a:spcPts val="0"/>
              </a:spcBef>
              <a:tabLst>
                <a:tab pos="161925" algn="l"/>
              </a:tabLst>
            </a:pPr>
            <a:r>
              <a:rPr sz="18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b="1" kern="0" spc="-10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</a:t>
            </a:r>
            <a:r>
              <a:rPr sz="1800" b="1" kern="0" spc="-11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endParaRPr lang="en-US" altLang="en-US" sz="1800" dirty="0"/>
          </a:p>
        </p:txBody>
      </p:sp>
      <p:pic>
        <p:nvPicPr>
          <p:cNvPr id="128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245001" y="2667011"/>
            <a:ext cx="79400" cy="183844"/>
          </a:xfrm>
          <a:prstGeom prst="rect">
            <a:avLst/>
          </a:prstGeom>
        </p:spPr>
      </p:pic>
      <p:sp>
        <p:nvSpPr>
          <p:cNvPr id="130" name="textbox 130"/>
          <p:cNvSpPr/>
          <p:nvPr/>
        </p:nvSpPr>
        <p:spPr>
          <a:xfrm>
            <a:off x="702597" y="2654959"/>
            <a:ext cx="1597025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100" dirty="0"/>
          </a:p>
          <a:p>
            <a:pPr marL="92075" algn="l" rtl="0" eaLnBrk="0">
              <a:lnSpc>
                <a:spcPct val="79000"/>
              </a:lnSpc>
              <a:spcBef>
                <a:spcPts val="0"/>
              </a:spcBef>
              <a:tabLst>
                <a:tab pos="161925" algn="l"/>
              </a:tabLst>
            </a:pPr>
            <a:r>
              <a:rPr sz="18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b="1" kern="0" spc="-10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</a:t>
            </a:r>
            <a:r>
              <a:rPr sz="1800" b="1" kern="0" spc="-11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endParaRPr lang="en-US" altLang="en-US" sz="1800" dirty="0"/>
          </a:p>
        </p:txBody>
      </p:sp>
      <p:pic>
        <p:nvPicPr>
          <p:cNvPr id="132" name="picture 1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5297" y="2667659"/>
            <a:ext cx="79400" cy="183844"/>
          </a:xfrm>
          <a:prstGeom prst="rect">
            <a:avLst/>
          </a:prstGeom>
        </p:spPr>
      </p:pic>
      <p:sp>
        <p:nvSpPr>
          <p:cNvPr id="134" name="textbox 134"/>
          <p:cNvSpPr/>
          <p:nvPr/>
        </p:nvSpPr>
        <p:spPr>
          <a:xfrm>
            <a:off x="713384" y="9592526"/>
            <a:ext cx="1346835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lang="en-US" altLang="en-US" sz="300" dirty="0"/>
          </a:p>
          <a:p>
            <a:pPr marL="53975" algn="l" rtl="0" eaLnBrk="0">
              <a:lnSpc>
                <a:spcPct val="87000"/>
              </a:lnSpc>
              <a:tabLst>
                <a:tab pos="109855" algn="l"/>
              </a:tabLst>
            </a:pPr>
            <a:r>
              <a:rPr sz="8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03  </a:t>
            </a:r>
            <a:r>
              <a:rPr sz="500" kern="0" spc="3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VERICH</a:t>
            </a:r>
            <a:r>
              <a:rPr sz="500" kern="0" spc="7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RODUCT</a:t>
            </a:r>
            <a:r>
              <a:rPr sz="500" kern="0" spc="8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BROCHURE</a:t>
            </a:r>
            <a:endParaRPr lang="en-US" altLang="en-US" sz="500" dirty="0"/>
          </a:p>
        </p:txBody>
      </p:sp>
      <p:pic>
        <p:nvPicPr>
          <p:cNvPr id="136" name="picture 1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26084" y="9605226"/>
            <a:ext cx="41757" cy="178930"/>
          </a:xfrm>
          <a:prstGeom prst="rect">
            <a:avLst/>
          </a:prstGeom>
        </p:spPr>
      </p:pic>
      <p:sp>
        <p:nvSpPr>
          <p:cNvPr id="138" name="textbox 138"/>
          <p:cNvSpPr/>
          <p:nvPr/>
        </p:nvSpPr>
        <p:spPr>
          <a:xfrm>
            <a:off x="13100166" y="9592526"/>
            <a:ext cx="1318894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300" dirty="0"/>
          </a:p>
          <a:p>
            <a:pPr marL="12700" algn="l" rtl="0" eaLnBrk="0">
              <a:lnSpc>
                <a:spcPct val="87000"/>
              </a:lnSpc>
              <a:spcBef>
                <a:spcPts val="5"/>
              </a:spcBef>
            </a:pP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VERICH</a:t>
            </a:r>
            <a:r>
              <a:rPr sz="500" kern="0" spc="9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500" kern="0" spc="8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BROCHURE  </a:t>
            </a:r>
            <a:r>
              <a:rPr sz="800" kern="0" spc="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04</a:t>
            </a:r>
            <a:r>
              <a:rPr sz="8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lang="en-US" altLang="en-US" sz="800" dirty="0"/>
          </a:p>
        </p:txBody>
      </p:sp>
      <p:pic>
        <p:nvPicPr>
          <p:cNvPr id="140" name="picture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4361507" y="9605226"/>
            <a:ext cx="41757" cy="178930"/>
          </a:xfrm>
          <a:prstGeom prst="rect">
            <a:avLst/>
          </a:prstGeom>
        </p:spPr>
      </p:pic>
      <p:sp>
        <p:nvSpPr>
          <p:cNvPr id="148" name="path"/>
          <p:cNvSpPr/>
          <p:nvPr/>
        </p:nvSpPr>
        <p:spPr>
          <a:xfrm>
            <a:off x="8244407" y="2918314"/>
            <a:ext cx="6115418" cy="6350"/>
          </a:xfrm>
          <a:custGeom>
            <a:avLst/>
            <a:gdLst/>
            <a:ahLst/>
            <a:cxnLst/>
            <a:rect l="0" t="0" r="0" b="0"/>
            <a:pathLst>
              <a:path w="9630" h="10">
                <a:moveTo>
                  <a:pt x="0" y="5"/>
                </a:moveTo>
                <a:lnTo>
                  <a:pt x="9630" y="5"/>
                </a:lnTo>
              </a:path>
            </a:pathLst>
          </a:custGeom>
          <a:noFill/>
          <a:ln w="6350" cap="flat">
            <a:solidFill>
              <a:srgbClr val="BACAD2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0" name="path"/>
          <p:cNvSpPr/>
          <p:nvPr/>
        </p:nvSpPr>
        <p:spPr>
          <a:xfrm>
            <a:off x="714704" y="2918961"/>
            <a:ext cx="6115417" cy="6350"/>
          </a:xfrm>
          <a:custGeom>
            <a:avLst/>
            <a:gdLst/>
            <a:ahLst/>
            <a:cxnLst/>
            <a:rect l="0" t="0" r="0" b="0"/>
            <a:pathLst>
              <a:path w="9630" h="10">
                <a:moveTo>
                  <a:pt x="0" y="5"/>
                </a:moveTo>
                <a:lnTo>
                  <a:pt x="9630" y="5"/>
                </a:lnTo>
              </a:path>
            </a:pathLst>
          </a:custGeom>
          <a:noFill/>
          <a:ln w="6350" cap="flat">
            <a:solidFill>
              <a:srgbClr val="BACAD2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" name="MH_Number_3">
            <a:hlinkClick r:id="" action="ppaction://noaction"/>
          </p:cNvPr>
          <p:cNvSpPr/>
          <p:nvPr>
            <p:custDataLst>
              <p:tags r:id="rId6"/>
            </p:custDataLst>
          </p:nvPr>
        </p:nvSpPr>
        <p:spPr bwMode="auto">
          <a:xfrm>
            <a:off x="773923" y="934055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37" name="文本框 36"/>
          <p:cNvSpPr txBox="1"/>
          <p:nvPr>
            <p:custDataLst>
              <p:tags r:id="rId7"/>
            </p:custDataLst>
          </p:nvPr>
        </p:nvSpPr>
        <p:spPr>
          <a:xfrm>
            <a:off x="773922" y="934054"/>
            <a:ext cx="556086" cy="394619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03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47" name="MH_Entry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1525929" y="1286509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7" name="文本框 56"/>
          <p:cNvSpPr txBox="1"/>
          <p:nvPr>
            <p:custDataLst>
              <p:tags r:id="rId9"/>
            </p:custDataLst>
          </p:nvPr>
        </p:nvSpPr>
        <p:spPr>
          <a:xfrm>
            <a:off x="1525927" y="828273"/>
            <a:ext cx="4889863" cy="50040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1.25G T1550/R1490nm 80km BIDI SFP</a:t>
            </a:r>
            <a:endParaRPr lang="zh-CN" altLang="en-US" dirty="0"/>
          </a:p>
        </p:txBody>
      </p:sp>
      <p:sp>
        <p:nvSpPr>
          <p:cNvPr id="25" name="MH_Number_4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 bwMode="auto">
          <a:xfrm>
            <a:off x="8148178" y="936381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>
            <p:custDataLst>
              <p:tags r:id="rId11"/>
            </p:custDataLst>
          </p:nvPr>
        </p:nvSpPr>
        <p:spPr>
          <a:xfrm>
            <a:off x="8148177" y="936381"/>
            <a:ext cx="556086" cy="394619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04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49" name="MH_Entry_1">
            <a:hlinkClick r:id="" action="ppaction://noaction"/>
          </p:cNvPr>
          <p:cNvSpPr/>
          <p:nvPr>
            <p:custDataLst>
              <p:tags r:id="rId12"/>
            </p:custDataLst>
          </p:nvPr>
        </p:nvSpPr>
        <p:spPr>
          <a:xfrm>
            <a:off x="8900184" y="1290038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8" name="文本框 57"/>
          <p:cNvSpPr txBox="1"/>
          <p:nvPr>
            <p:custDataLst>
              <p:tags r:id="rId13"/>
            </p:custDataLst>
          </p:nvPr>
        </p:nvSpPr>
        <p:spPr>
          <a:xfrm>
            <a:off x="8900182" y="831802"/>
            <a:ext cx="4889863" cy="50040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10G T</a:t>
            </a:r>
            <a:r>
              <a:rPr lang="en-US" altLang="zh-CN" dirty="0"/>
              <a:t>x1270/Rx1330nm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0km BIDI SFP</a:t>
            </a:r>
            <a:r>
              <a:rPr lang="en-US" altLang="zh-CN" dirty="0"/>
              <a:t>+</a:t>
            </a:r>
            <a:endParaRPr lang="en-US" altLang="zh-CN" dirty="0"/>
          </a:p>
        </p:txBody>
      </p:sp>
      <p:sp>
        <p:nvSpPr>
          <p:cNvPr id="232" name="textbox 232"/>
          <p:cNvSpPr/>
          <p:nvPr>
            <p:custDataLst>
              <p:tags r:id="rId14"/>
            </p:custDataLst>
          </p:nvPr>
        </p:nvSpPr>
        <p:spPr>
          <a:xfrm>
            <a:off x="689610" y="6235065"/>
            <a:ext cx="6023610" cy="7194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6830" algn="l" rtl="0" eaLnBrk="0">
              <a:lnSpc>
                <a:spcPct val="84000"/>
              </a:lnSpc>
            </a:pPr>
            <a:r>
              <a:rPr sz="1000" kern="0" spc="3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Feature:</a:t>
            </a:r>
            <a:endParaRPr lang="en-US" altLang="en-US" sz="10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Up to 1.25Gbps operation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1550nm DFB laser and PIN photodetector for 80km transmission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Compliant with SFP MSA and SFF-8472 with simplex LC receptacle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Digital Diagnostic Monitoring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Compatible with SONET OC-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+3.3V single power supply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RoHS compliant (lead free)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Operating case temperature:</a:t>
            </a:r>
            <a:endParaRPr lang="en-US" altLang="en-US" sz="900" dirty="0"/>
          </a:p>
          <a:p>
            <a:pPr lvl="1" algn="l" rtl="0" eaLnBrk="0">
              <a:lnSpc>
                <a:spcPct val="103000"/>
              </a:lnSpc>
            </a:pPr>
            <a:r>
              <a:rPr lang="en-US" altLang="en-US" sz="900" dirty="0"/>
              <a:t>Commercial:0 to 70 °C</a:t>
            </a:r>
            <a:endParaRPr lang="en-US" altLang="en-US" sz="900" dirty="0"/>
          </a:p>
          <a:p>
            <a:pPr lvl="1" algn="l" rtl="0" eaLnBrk="0">
              <a:lnSpc>
                <a:spcPct val="103000"/>
              </a:lnSpc>
            </a:pPr>
            <a:r>
              <a:rPr lang="en-US" altLang="en-US" sz="900" dirty="0"/>
              <a:t>Industrial:-40 to 85 °C</a:t>
            </a:r>
            <a:endParaRPr lang="en-US" altLang="en-US" sz="9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10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r>
              <a:rPr sz="1000" kern="0" spc="6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000" dirty="0"/>
          </a:p>
        </p:txBody>
      </p:sp>
      <p:sp>
        <p:nvSpPr>
          <p:cNvPr id="3" name="textbox 232"/>
          <p:cNvSpPr/>
          <p:nvPr>
            <p:custDataLst>
              <p:tags r:id="rId15"/>
            </p:custDataLst>
          </p:nvPr>
        </p:nvSpPr>
        <p:spPr>
          <a:xfrm>
            <a:off x="8148320" y="6362065"/>
            <a:ext cx="6023610" cy="71945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6830" algn="l" rtl="0" eaLnBrk="0">
              <a:lnSpc>
                <a:spcPct val="84000"/>
              </a:lnSpc>
            </a:pPr>
            <a:r>
              <a:rPr sz="1000" kern="0" spc="3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Feature:</a:t>
            </a:r>
            <a:endParaRPr lang="en-US" altLang="en-US" sz="1000" dirty="0"/>
          </a:p>
          <a:p>
            <a:pPr marL="171450" lvl="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Hot Pluggable</a:t>
            </a:r>
            <a:endParaRPr lang="en-US" altLang="en-US" sz="900" dirty="0"/>
          </a:p>
          <a:p>
            <a:pPr marL="171450" lvl="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Single LC interface, Duplex operation</a:t>
            </a:r>
            <a:endParaRPr lang="en-US" altLang="en-US" sz="900" dirty="0"/>
          </a:p>
          <a:p>
            <a:pPr marL="171450" lvl="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1270nm/1330nm DFB transmitter, PIN receiver</a:t>
            </a:r>
            <a:endParaRPr lang="en-US" altLang="en-US" sz="900" dirty="0"/>
          </a:p>
          <a:p>
            <a:pPr marL="171450" lvl="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Power consumption &lt;1W</a:t>
            </a:r>
            <a:endParaRPr lang="en-US" altLang="en-US" sz="900" dirty="0"/>
          </a:p>
          <a:p>
            <a:pPr marL="171450" lvl="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Applicable for 20km SMF connection</a:t>
            </a:r>
            <a:endParaRPr lang="en-US" altLang="en-US" sz="900" dirty="0"/>
          </a:p>
          <a:p>
            <a:pPr marL="171450" lvl="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Single +3.3V power supply</a:t>
            </a:r>
            <a:endParaRPr lang="en-US" altLang="en-US" sz="900" dirty="0"/>
          </a:p>
          <a:p>
            <a:pPr marL="171450" lvl="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All-metal housing for superior EMI performance</a:t>
            </a:r>
            <a:endParaRPr lang="en-US" altLang="en-US" sz="900" dirty="0"/>
          </a:p>
          <a:p>
            <a:pPr marL="171450" lvl="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Cost  effective  SFP+  solution,  enables  higher  port densities and greater bandwidth</a:t>
            </a:r>
            <a:endParaRPr lang="en-US" altLang="en-US" sz="900" dirty="0"/>
          </a:p>
          <a:p>
            <a:pPr marL="171450" lvl="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Operating Temperature: 0 to +70°C  -40 to +85°C</a:t>
            </a:r>
            <a:endParaRPr lang="en-US" altLang="en-US" sz="900" dirty="0"/>
          </a:p>
          <a:p>
            <a:pPr marL="171450" lvl="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RoHS compliant (lead free)</a:t>
            </a:r>
            <a:endParaRPr lang="en-US" altLang="en-US" sz="9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10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r>
              <a:rPr sz="1000" kern="0" spc="6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000" dirty="0"/>
          </a:p>
        </p:txBody>
      </p:sp>
      <p:graphicFrame>
        <p:nvGraphicFramePr>
          <p:cNvPr id="4" name="表格 3"/>
          <p:cNvGraphicFramePr/>
          <p:nvPr>
            <p:custDataLst>
              <p:tags r:id="rId16"/>
            </p:custDataLst>
          </p:nvPr>
        </p:nvGraphicFramePr>
        <p:xfrm>
          <a:off x="689610" y="8213090"/>
          <a:ext cx="6139815" cy="622300"/>
        </p:xfrm>
        <a:graphic>
          <a:graphicData uri="http://schemas.openxmlformats.org/drawingml/2006/table">
            <a:tbl>
              <a:tblPr/>
              <a:tblGrid>
                <a:gridCol w="1600200"/>
                <a:gridCol w="4539615"/>
              </a:tblGrid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PartNumber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ProductDescription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VR-PE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E438L-ID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BIDISFP, 1.25Gbps, Tx1550/Rx1490nm, SM, 80km, -40ºC~+85ºC,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VR-PE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E438L-SD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BIDISFP, 1.25Gbps, Tx1550/Rx1490nm, SM, 80km, 0ºC~+70ºC,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" name="IM 33"/>
          <p:cNvPicPr/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438275" y="3148330"/>
            <a:ext cx="4641850" cy="2854325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/>
        </p:nvGraphicFramePr>
        <p:xfrm>
          <a:off x="8163878" y="8174672"/>
          <a:ext cx="6229350" cy="977900"/>
        </p:xfrm>
        <a:graphic>
          <a:graphicData uri="http://schemas.openxmlformats.org/drawingml/2006/table">
            <a:tbl>
              <a:tblPr/>
              <a:tblGrid>
                <a:gridCol w="1505585"/>
                <a:gridCol w="4723765"/>
              </a:tblGrid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PartNumber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ProductDescription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05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II562L-ID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 BIDITx1270/Rx1330nm, 10.3125Gbps, SM, 20km, -40ºC~+85ºC,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II562L-SD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 BIDITx1270/Rx1330nm, 10.3125Gbps, SM, 20km, 0ºC~+70ºC,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II652L-ID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 BIDITx1330/Rx1270nm, 10.3125Gbps, SM, 20km, -40ºC~+85ºC,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II652L-SD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 BIDITx1330/Rx1270nm, 10.3125Gbps, SM, 20km, 0ºC~+70ºC,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1" name="IM 25"/>
          <p:cNvPicPr/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293225" y="3018155"/>
            <a:ext cx="4104640" cy="30873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6431" y="348308"/>
            <a:ext cx="7168818" cy="1438656"/>
          </a:xfrm>
          <a:prstGeom prst="rect">
            <a:avLst/>
          </a:prstGeom>
        </p:spPr>
      </p:pic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64473" y="348308"/>
            <a:ext cx="7124214" cy="1438656"/>
          </a:xfrm>
          <a:prstGeom prst="rect">
            <a:avLst/>
          </a:prstGeom>
        </p:spPr>
      </p:pic>
      <p:sp>
        <p:nvSpPr>
          <p:cNvPr id="180" name="textbox 180"/>
          <p:cNvSpPr/>
          <p:nvPr/>
        </p:nvSpPr>
        <p:spPr>
          <a:xfrm>
            <a:off x="712610" y="2654311"/>
            <a:ext cx="1597025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100" dirty="0"/>
          </a:p>
          <a:p>
            <a:pPr marL="92075" algn="l" rtl="0" eaLnBrk="0">
              <a:lnSpc>
                <a:spcPct val="79000"/>
              </a:lnSpc>
              <a:spcBef>
                <a:spcPts val="0"/>
              </a:spcBef>
              <a:tabLst>
                <a:tab pos="161925" algn="l"/>
              </a:tabLst>
            </a:pPr>
            <a:r>
              <a:rPr sz="18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b="1" kern="0" spc="-10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</a:t>
            </a:r>
            <a:r>
              <a:rPr sz="1800" b="1" kern="0" spc="-11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endParaRPr lang="en-US" altLang="en-US" sz="1800" dirty="0"/>
          </a:p>
        </p:txBody>
      </p:sp>
      <p:pic>
        <p:nvPicPr>
          <p:cNvPr id="182" name="picture 1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25310" y="2667011"/>
            <a:ext cx="79400" cy="183844"/>
          </a:xfrm>
          <a:prstGeom prst="rect">
            <a:avLst/>
          </a:prstGeom>
        </p:spPr>
      </p:pic>
      <p:sp>
        <p:nvSpPr>
          <p:cNvPr id="184" name="textbox 184"/>
          <p:cNvSpPr/>
          <p:nvPr/>
        </p:nvSpPr>
        <p:spPr>
          <a:xfrm>
            <a:off x="8256766" y="2653117"/>
            <a:ext cx="1597025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100" dirty="0"/>
          </a:p>
          <a:p>
            <a:pPr marL="92075" algn="l" rtl="0" eaLnBrk="0">
              <a:lnSpc>
                <a:spcPct val="79000"/>
              </a:lnSpc>
              <a:spcBef>
                <a:spcPts val="0"/>
              </a:spcBef>
              <a:tabLst>
                <a:tab pos="161925" algn="l"/>
              </a:tabLst>
            </a:pPr>
            <a:r>
              <a:rPr sz="18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b="1" kern="0" spc="-10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</a:t>
            </a:r>
            <a:r>
              <a:rPr sz="1800" b="1" kern="0" spc="-11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endParaRPr lang="en-US" altLang="en-US" sz="1800" dirty="0"/>
          </a:p>
        </p:txBody>
      </p:sp>
      <p:pic>
        <p:nvPicPr>
          <p:cNvPr id="186" name="picture 1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269466" y="2665817"/>
            <a:ext cx="79400" cy="183844"/>
          </a:xfrm>
          <a:prstGeom prst="rect">
            <a:avLst/>
          </a:prstGeom>
        </p:spPr>
      </p:pic>
      <p:sp>
        <p:nvSpPr>
          <p:cNvPr id="188" name="textbox 188"/>
          <p:cNvSpPr/>
          <p:nvPr/>
        </p:nvSpPr>
        <p:spPr>
          <a:xfrm>
            <a:off x="713384" y="9592526"/>
            <a:ext cx="1346835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lang="en-US" altLang="en-US" sz="300" dirty="0"/>
          </a:p>
          <a:p>
            <a:pPr marL="53975" algn="l" rtl="0" eaLnBrk="0">
              <a:lnSpc>
                <a:spcPct val="87000"/>
              </a:lnSpc>
              <a:spcBef>
                <a:spcPts val="0"/>
              </a:spcBef>
              <a:tabLst>
                <a:tab pos="109855" algn="l"/>
              </a:tabLst>
            </a:pPr>
            <a:r>
              <a:rPr sz="8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05  </a:t>
            </a:r>
            <a:r>
              <a:rPr sz="500" kern="0" spc="3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VERICH</a:t>
            </a:r>
            <a:r>
              <a:rPr sz="500" kern="0" spc="6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ODUCT</a:t>
            </a:r>
            <a:r>
              <a:rPr sz="500" kern="0" spc="8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BROCHURE</a:t>
            </a:r>
            <a:endParaRPr lang="en-US" altLang="en-US" sz="500" dirty="0"/>
          </a:p>
        </p:txBody>
      </p:sp>
      <p:pic>
        <p:nvPicPr>
          <p:cNvPr id="190" name="picture 1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26084" y="9605226"/>
            <a:ext cx="41757" cy="178930"/>
          </a:xfrm>
          <a:prstGeom prst="rect">
            <a:avLst/>
          </a:prstGeom>
        </p:spPr>
      </p:pic>
      <p:sp>
        <p:nvSpPr>
          <p:cNvPr id="192" name="textbox 192"/>
          <p:cNvSpPr/>
          <p:nvPr/>
        </p:nvSpPr>
        <p:spPr>
          <a:xfrm>
            <a:off x="13100174" y="9592526"/>
            <a:ext cx="1318894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300" dirty="0"/>
          </a:p>
          <a:p>
            <a:pPr marL="12700" algn="l" rtl="0" eaLnBrk="0">
              <a:lnSpc>
                <a:spcPct val="87000"/>
              </a:lnSpc>
              <a:spcBef>
                <a:spcPts val="5"/>
              </a:spcBef>
            </a:pP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VERICH</a:t>
            </a:r>
            <a:r>
              <a:rPr sz="500" kern="0" spc="9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500" kern="0" spc="8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BROCHURE  </a:t>
            </a:r>
            <a:r>
              <a:rPr sz="800" kern="0" spc="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06</a:t>
            </a:r>
            <a:r>
              <a:rPr sz="8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lang="en-US" altLang="en-US" sz="800" dirty="0"/>
          </a:p>
        </p:txBody>
      </p:sp>
      <p:pic>
        <p:nvPicPr>
          <p:cNvPr id="194" name="picture 1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4361510" y="9605226"/>
            <a:ext cx="41757" cy="178930"/>
          </a:xfrm>
          <a:prstGeom prst="rect">
            <a:avLst/>
          </a:prstGeom>
        </p:spPr>
      </p:pic>
      <p:sp>
        <p:nvSpPr>
          <p:cNvPr id="204" name="path"/>
          <p:cNvSpPr/>
          <p:nvPr/>
        </p:nvSpPr>
        <p:spPr>
          <a:xfrm>
            <a:off x="724717" y="2918314"/>
            <a:ext cx="6115418" cy="6350"/>
          </a:xfrm>
          <a:custGeom>
            <a:avLst/>
            <a:gdLst/>
            <a:ahLst/>
            <a:cxnLst/>
            <a:rect l="0" t="0" r="0" b="0"/>
            <a:pathLst>
              <a:path w="9630" h="10">
                <a:moveTo>
                  <a:pt x="0" y="5"/>
                </a:moveTo>
                <a:lnTo>
                  <a:pt x="9630" y="5"/>
                </a:lnTo>
              </a:path>
            </a:pathLst>
          </a:custGeom>
          <a:noFill/>
          <a:ln w="6350" cap="flat">
            <a:solidFill>
              <a:srgbClr val="BACAD2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6" name="path"/>
          <p:cNvSpPr/>
          <p:nvPr/>
        </p:nvSpPr>
        <p:spPr>
          <a:xfrm>
            <a:off x="8268873" y="2917120"/>
            <a:ext cx="6115417" cy="6350"/>
          </a:xfrm>
          <a:custGeom>
            <a:avLst/>
            <a:gdLst/>
            <a:ahLst/>
            <a:cxnLst/>
            <a:rect l="0" t="0" r="0" b="0"/>
            <a:pathLst>
              <a:path w="9630" h="10">
                <a:moveTo>
                  <a:pt x="0" y="5"/>
                </a:moveTo>
                <a:lnTo>
                  <a:pt x="9630" y="5"/>
                </a:lnTo>
              </a:path>
            </a:pathLst>
          </a:custGeom>
          <a:noFill/>
          <a:ln w="6350" cap="flat">
            <a:solidFill>
              <a:srgbClr val="BACAD2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MH_Number_4">
            <a:hlinkClick r:id="" action="ppaction://noaction"/>
          </p:cNvPr>
          <p:cNvSpPr/>
          <p:nvPr>
            <p:custDataLst>
              <p:tags r:id="rId6"/>
            </p:custDataLst>
          </p:nvPr>
        </p:nvSpPr>
        <p:spPr bwMode="auto">
          <a:xfrm>
            <a:off x="571358" y="924102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571357" y="924102"/>
            <a:ext cx="556086" cy="394619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05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4" name="MH_Entry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1323364" y="1275407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1323362" y="817171"/>
            <a:ext cx="4889863" cy="50040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10Gb/s 850nm 300m SFP+</a:t>
            </a:r>
            <a:endParaRPr lang="zh-CN" altLang="en-US" dirty="0"/>
          </a:p>
        </p:txBody>
      </p:sp>
      <p:sp>
        <p:nvSpPr>
          <p:cNvPr id="29" name="MH_Number_4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 bwMode="auto">
          <a:xfrm>
            <a:off x="8129763" y="926430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43" name="文本框 42"/>
          <p:cNvSpPr txBox="1"/>
          <p:nvPr>
            <p:custDataLst>
              <p:tags r:id="rId11"/>
            </p:custDataLst>
          </p:nvPr>
        </p:nvSpPr>
        <p:spPr>
          <a:xfrm>
            <a:off x="8129762" y="926427"/>
            <a:ext cx="556086" cy="394619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06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53" name="MH_Entry_1">
            <a:hlinkClick r:id="" action="ppaction://noaction"/>
          </p:cNvPr>
          <p:cNvSpPr/>
          <p:nvPr>
            <p:custDataLst>
              <p:tags r:id="rId12"/>
            </p:custDataLst>
          </p:nvPr>
        </p:nvSpPr>
        <p:spPr>
          <a:xfrm>
            <a:off x="8881769" y="1279268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0" name="文本框 59"/>
          <p:cNvSpPr txBox="1"/>
          <p:nvPr>
            <p:custDataLst>
              <p:tags r:id="rId13"/>
            </p:custDataLst>
          </p:nvPr>
        </p:nvSpPr>
        <p:spPr>
          <a:xfrm>
            <a:off x="8881767" y="821032"/>
            <a:ext cx="4889863" cy="50040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10Gb/s 20km SFP+</a:t>
            </a:r>
            <a:endParaRPr lang="zh-CN" altLang="en-US" dirty="0"/>
          </a:p>
        </p:txBody>
      </p:sp>
      <p:sp>
        <p:nvSpPr>
          <p:cNvPr id="232" name="textbox 232"/>
          <p:cNvSpPr/>
          <p:nvPr>
            <p:custDataLst>
              <p:tags r:id="rId14"/>
            </p:custDataLst>
          </p:nvPr>
        </p:nvSpPr>
        <p:spPr>
          <a:xfrm>
            <a:off x="571500" y="6478270"/>
            <a:ext cx="6023610" cy="7194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6830" algn="l" rtl="0" eaLnBrk="0">
              <a:lnSpc>
                <a:spcPct val="84000"/>
              </a:lnSpc>
            </a:pPr>
            <a:r>
              <a:rPr sz="1000" kern="0" spc="3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Feature:</a:t>
            </a:r>
            <a:endParaRPr lang="en-US" altLang="en-US" sz="10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Hot Pluggable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LC Duplex optical interface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850nm VCSEL transmitter, PIN receiver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Low power consumption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All-metal housing for superior EMI performance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Advanced firmware allow customer system encryption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Information to be stored in transceiver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Cost  effective  SFP+  solution,  enables  higher  port densities and greater bandwidth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Operating case temperature: 0 to 70 °C     -40 to 85 °C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RoHS compliant (lead free)</a:t>
            </a:r>
            <a:endParaRPr lang="en-US" altLang="en-US" sz="900" dirty="0"/>
          </a:p>
          <a:p>
            <a:pPr algn="l" rtl="0" eaLnBrk="0">
              <a:lnSpc>
                <a:spcPct val="103000"/>
              </a:lnSpc>
            </a:pPr>
            <a:endParaRPr lang="en-US" altLang="en-US" sz="9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10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r>
              <a:rPr sz="1000" kern="0" spc="6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sz="1000" kern="0" spc="60" dirty="0">
              <a:solidFill>
                <a:srgbClr val="2E76BC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endParaRPr lang="en-US" altLang="en-US" sz="1000" dirty="0"/>
          </a:p>
        </p:txBody>
      </p:sp>
      <p:sp>
        <p:nvSpPr>
          <p:cNvPr id="6" name="textbox 232"/>
          <p:cNvSpPr/>
          <p:nvPr>
            <p:custDataLst>
              <p:tags r:id="rId15"/>
            </p:custDataLst>
          </p:nvPr>
        </p:nvSpPr>
        <p:spPr>
          <a:xfrm>
            <a:off x="8338185" y="6235065"/>
            <a:ext cx="6023610" cy="22371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6830" algn="l" rtl="0" eaLnBrk="0">
              <a:lnSpc>
                <a:spcPct val="84000"/>
              </a:lnSpc>
            </a:pPr>
            <a:r>
              <a:rPr sz="1000" kern="0" spc="3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Feature:</a:t>
            </a:r>
            <a:endParaRPr lang="en-US" altLang="en-US" sz="10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Hot Pluggable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LC Duplex optical interface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1310nm DFB transmitter, PIN receiver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Low power consumption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Applicable for 20km SMF connection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All-metal housing for superior EMI performance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Advanced firmware allow customer system encryption Information to be stored in transceiver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Cost  effective  SFP+  solution,  enables  higher  portdensities and greater bandwidth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Operating Temperature:0 to +70°C      -40 to +85°C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RoHS compliant (lead free)</a:t>
            </a:r>
            <a:endParaRPr lang="en-US" altLang="en-US" sz="900" dirty="0"/>
          </a:p>
          <a:p>
            <a:pPr algn="l" rtl="0" eaLnBrk="0">
              <a:lnSpc>
                <a:spcPct val="103000"/>
              </a:lnSpc>
            </a:pPr>
            <a:endParaRPr lang="en-US" altLang="en-US" sz="9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10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r>
              <a:rPr sz="1000" kern="0" spc="6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000" dirty="0"/>
          </a:p>
        </p:txBody>
      </p:sp>
      <p:graphicFrame>
        <p:nvGraphicFramePr>
          <p:cNvPr id="7" name="表格 6"/>
          <p:cNvGraphicFramePr/>
          <p:nvPr>
            <p:custDataLst>
              <p:tags r:id="rId16"/>
            </p:custDataLst>
          </p:nvPr>
        </p:nvGraphicFramePr>
        <p:xfrm>
          <a:off x="571500" y="8472170"/>
          <a:ext cx="6268085" cy="622300"/>
        </p:xfrm>
        <a:graphic>
          <a:graphicData uri="http://schemas.openxmlformats.org/drawingml/2006/table">
            <a:tbl>
              <a:tblPr/>
              <a:tblGrid>
                <a:gridCol w="1633855"/>
                <a:gridCol w="4634230"/>
              </a:tblGrid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PartNumber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ProductDescription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II110L-SD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SFP+, 10.3125Gbps, 850nm, MM, 300m, 0ºC~+70ºC,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II110L-ID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SFP+, 10.3125Gbps, 850nm, MM, 300m, -40ºC~+85ºC,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0" name="IM 24"/>
          <p:cNvPicPr/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1982" y="3118167"/>
            <a:ext cx="5591810" cy="3167380"/>
          </a:xfrm>
          <a:prstGeom prst="rect">
            <a:avLst/>
          </a:prstGeom>
        </p:spPr>
      </p:pic>
      <p:pic>
        <p:nvPicPr>
          <p:cNvPr id="129" name="IM 23"/>
          <p:cNvPicPr/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167370" y="3169285"/>
            <a:ext cx="6365875" cy="2746375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21"/>
            </p:custDataLst>
          </p:nvPr>
        </p:nvGraphicFramePr>
        <p:xfrm>
          <a:off x="8256270" y="8472170"/>
          <a:ext cx="6276340" cy="622300"/>
        </p:xfrm>
        <a:graphic>
          <a:graphicData uri="http://schemas.openxmlformats.org/drawingml/2006/table">
            <a:tbl>
              <a:tblPr/>
              <a:tblGrid>
                <a:gridCol w="1635760"/>
                <a:gridCol w="4640580"/>
              </a:tblGrid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PartNumber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ProductDescription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II222L-ID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SFP+, 10.3125Gbps, 1310nm, SM, 20km, -40ºC~+85ºC,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II222L-SD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SFP+, 10.3125Gbps, 1310nm, SM, 20km, 0ºC~+70ºC,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7586487" y="380149"/>
            <a:ext cx="7124215" cy="1438656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208422" y="347129"/>
            <a:ext cx="7124215" cy="1438656"/>
          </a:xfrm>
          <a:prstGeom prst="rect">
            <a:avLst/>
          </a:prstGeom>
        </p:spPr>
      </p:pic>
      <p:pic>
        <p:nvPicPr>
          <p:cNvPr id="222" name="picture 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194840" y="1293768"/>
            <a:ext cx="30721" cy="108229"/>
          </a:xfrm>
          <a:prstGeom prst="rect">
            <a:avLst/>
          </a:prstGeom>
        </p:spPr>
      </p:pic>
      <p:pic>
        <p:nvPicPr>
          <p:cNvPr id="230" name="picture 2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332786" y="1293768"/>
            <a:ext cx="30721" cy="108229"/>
          </a:xfrm>
          <a:prstGeom prst="rect">
            <a:avLst/>
          </a:prstGeom>
        </p:spPr>
      </p:pic>
      <p:sp>
        <p:nvSpPr>
          <p:cNvPr id="232" name="textbox 232"/>
          <p:cNvSpPr/>
          <p:nvPr/>
        </p:nvSpPr>
        <p:spPr>
          <a:xfrm>
            <a:off x="689610" y="5527675"/>
            <a:ext cx="6023610" cy="15074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6830" algn="l" rtl="0" eaLnBrk="0">
              <a:lnSpc>
                <a:spcPct val="84000"/>
              </a:lnSpc>
            </a:pPr>
            <a:r>
              <a:rPr sz="1000" kern="0" spc="3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Feature:</a:t>
            </a:r>
            <a:endParaRPr lang="en-US" altLang="en-US" sz="10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•   Hot Pluggable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•   Single LC interface, Duplex operation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•   1490nm/1550nm EML transmitter, APD receiver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•   Power consumption &lt;2W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•  Applicable for 80km SMF connection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•   Single +3.3V power supply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•  All-metal housing for superior EMI performance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•   Cost  effective  SFP+  solution,  enables  higher  port densities and greater bandwidth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•   Operating case temperature:                 Commercial:0 to 70 °C Industrial:-40 to 85 °C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•   RoHS compliant (lead free)</a:t>
            </a:r>
            <a:endParaRPr lang="en-US" altLang="en-US" sz="900" dirty="0"/>
          </a:p>
          <a:p>
            <a:pPr algn="l" rtl="0" eaLnBrk="0">
              <a:lnSpc>
                <a:spcPct val="103000"/>
              </a:lnSpc>
            </a:pPr>
            <a:endParaRPr lang="en-US" altLang="en-US" sz="9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10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r>
              <a:rPr sz="1000" kern="0" spc="6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000" dirty="0"/>
          </a:p>
        </p:txBody>
      </p:sp>
      <p:sp>
        <p:nvSpPr>
          <p:cNvPr id="236" name="textbox 236"/>
          <p:cNvSpPr/>
          <p:nvPr/>
        </p:nvSpPr>
        <p:spPr>
          <a:xfrm>
            <a:off x="689132" y="2643600"/>
            <a:ext cx="1597025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100" dirty="0"/>
          </a:p>
          <a:p>
            <a:pPr marL="92075" algn="l" rtl="0" eaLnBrk="0">
              <a:lnSpc>
                <a:spcPct val="79000"/>
              </a:lnSpc>
              <a:spcBef>
                <a:spcPts val="0"/>
              </a:spcBef>
              <a:tabLst>
                <a:tab pos="161925" algn="l"/>
              </a:tabLst>
            </a:pPr>
            <a:r>
              <a:rPr sz="18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b="1" kern="0" spc="-10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</a:t>
            </a:r>
            <a:r>
              <a:rPr sz="1800" b="1" kern="0" spc="-11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endParaRPr lang="en-US" altLang="en-US" sz="1800" dirty="0"/>
          </a:p>
        </p:txBody>
      </p:sp>
      <p:pic>
        <p:nvPicPr>
          <p:cNvPr id="238" name="picture 2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01832" y="2656300"/>
            <a:ext cx="79400" cy="183844"/>
          </a:xfrm>
          <a:prstGeom prst="rect">
            <a:avLst/>
          </a:prstGeom>
        </p:spPr>
      </p:pic>
      <p:sp>
        <p:nvSpPr>
          <p:cNvPr id="240" name="textbox 240"/>
          <p:cNvSpPr/>
          <p:nvPr/>
        </p:nvSpPr>
        <p:spPr>
          <a:xfrm>
            <a:off x="8262278" y="2643521"/>
            <a:ext cx="1597025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100" dirty="0"/>
          </a:p>
          <a:p>
            <a:pPr marL="92075" algn="l" rtl="0" eaLnBrk="0">
              <a:lnSpc>
                <a:spcPct val="79000"/>
              </a:lnSpc>
              <a:spcBef>
                <a:spcPts val="0"/>
              </a:spcBef>
              <a:tabLst>
                <a:tab pos="161925" algn="l"/>
              </a:tabLst>
            </a:pPr>
            <a:r>
              <a:rPr sz="18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b="1" kern="0" spc="-10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</a:t>
            </a:r>
            <a:r>
              <a:rPr sz="1800" b="1" kern="0" spc="-11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endParaRPr lang="en-US" altLang="en-US" sz="1800" dirty="0"/>
          </a:p>
        </p:txBody>
      </p:sp>
      <p:pic>
        <p:nvPicPr>
          <p:cNvPr id="242" name="picture 2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274978" y="2656221"/>
            <a:ext cx="79400" cy="183844"/>
          </a:xfrm>
          <a:prstGeom prst="rect">
            <a:avLst/>
          </a:prstGeom>
        </p:spPr>
      </p:pic>
      <p:sp>
        <p:nvSpPr>
          <p:cNvPr id="244" name="textbox 244"/>
          <p:cNvSpPr/>
          <p:nvPr/>
        </p:nvSpPr>
        <p:spPr>
          <a:xfrm>
            <a:off x="707936" y="9588372"/>
            <a:ext cx="1347469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300" dirty="0"/>
          </a:p>
          <a:p>
            <a:pPr marL="53975" algn="l" rtl="0" eaLnBrk="0">
              <a:lnSpc>
                <a:spcPct val="87000"/>
              </a:lnSpc>
              <a:spcBef>
                <a:spcPts val="5"/>
              </a:spcBef>
              <a:tabLst>
                <a:tab pos="109855" algn="l"/>
              </a:tabLst>
            </a:pPr>
            <a:r>
              <a:rPr sz="8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07  </a:t>
            </a:r>
            <a:r>
              <a:rPr sz="500" kern="0" spc="3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VERICH</a:t>
            </a:r>
            <a:r>
              <a:rPr sz="500" kern="0" spc="7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ODUCT</a:t>
            </a:r>
            <a:r>
              <a:rPr sz="500" kern="0" spc="8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BROCHURE</a:t>
            </a:r>
            <a:endParaRPr lang="en-US" altLang="en-US" sz="500" dirty="0"/>
          </a:p>
        </p:txBody>
      </p:sp>
      <p:pic>
        <p:nvPicPr>
          <p:cNvPr id="246" name="picture 2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20636" y="9601072"/>
            <a:ext cx="41757" cy="178930"/>
          </a:xfrm>
          <a:prstGeom prst="rect">
            <a:avLst/>
          </a:prstGeom>
        </p:spPr>
      </p:pic>
      <p:sp>
        <p:nvSpPr>
          <p:cNvPr id="248" name="textbox 248"/>
          <p:cNvSpPr/>
          <p:nvPr/>
        </p:nvSpPr>
        <p:spPr>
          <a:xfrm>
            <a:off x="13093456" y="9588372"/>
            <a:ext cx="1317625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300" dirty="0"/>
          </a:p>
          <a:p>
            <a:pPr marL="12700" algn="l" rtl="0" eaLnBrk="0">
              <a:lnSpc>
                <a:spcPct val="87000"/>
              </a:lnSpc>
              <a:spcBef>
                <a:spcPts val="5"/>
              </a:spcBef>
            </a:pP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VERICH  PRODUCT</a:t>
            </a:r>
            <a:r>
              <a:rPr sz="500" kern="0" spc="8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BROCHURE</a:t>
            </a:r>
            <a:r>
              <a:rPr sz="500" kern="0" spc="5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800" kern="0" spc="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08</a:t>
            </a:r>
            <a:r>
              <a:rPr sz="8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endParaRPr lang="en-US" altLang="en-US" sz="800" dirty="0"/>
          </a:p>
        </p:txBody>
      </p:sp>
      <p:pic>
        <p:nvPicPr>
          <p:cNvPr id="250" name="picture 2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4352506" y="9601072"/>
            <a:ext cx="41757" cy="178930"/>
          </a:xfrm>
          <a:prstGeom prst="rect">
            <a:avLst/>
          </a:prstGeom>
        </p:spPr>
      </p:pic>
      <p:sp>
        <p:nvSpPr>
          <p:cNvPr id="254" name="path"/>
          <p:cNvSpPr/>
          <p:nvPr/>
        </p:nvSpPr>
        <p:spPr>
          <a:xfrm>
            <a:off x="701239" y="2907605"/>
            <a:ext cx="6115418" cy="6350"/>
          </a:xfrm>
          <a:custGeom>
            <a:avLst/>
            <a:gdLst/>
            <a:ahLst/>
            <a:cxnLst/>
            <a:rect l="0" t="0" r="0" b="0"/>
            <a:pathLst>
              <a:path w="9630" h="10">
                <a:moveTo>
                  <a:pt x="0" y="5"/>
                </a:moveTo>
                <a:lnTo>
                  <a:pt x="9630" y="5"/>
                </a:lnTo>
              </a:path>
            </a:pathLst>
          </a:custGeom>
          <a:noFill/>
          <a:ln w="6350" cap="flat">
            <a:solidFill>
              <a:srgbClr val="BACAD2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 bwMode="auto">
          <a:xfrm>
            <a:off x="573263" y="902733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63" name="MH_Entry_1">
            <a:hlinkClick r:id="" action="ppaction://noaction"/>
          </p:cNvPr>
          <p:cNvSpPr/>
          <p:nvPr>
            <p:custDataLst>
              <p:tags r:id="rId11"/>
            </p:custDataLst>
          </p:nvPr>
        </p:nvSpPr>
        <p:spPr>
          <a:xfrm>
            <a:off x="1325269" y="1251632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9" name="文本框 68"/>
          <p:cNvSpPr txBox="1"/>
          <p:nvPr>
            <p:custDataLst>
              <p:tags r:id="rId12"/>
            </p:custDataLst>
          </p:nvPr>
        </p:nvSpPr>
        <p:spPr>
          <a:xfrm>
            <a:off x="573262" y="902733"/>
            <a:ext cx="556086" cy="394619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07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80" name="文本框 79"/>
          <p:cNvSpPr txBox="1"/>
          <p:nvPr>
            <p:custDataLst>
              <p:tags r:id="rId13"/>
            </p:custDataLst>
          </p:nvPr>
        </p:nvSpPr>
        <p:spPr>
          <a:xfrm>
            <a:off x="1325267" y="793396"/>
            <a:ext cx="4889863" cy="50040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10Gb/s 80km SFP+</a:t>
            </a:r>
            <a:endParaRPr lang="zh-CN" altLang="en-US" dirty="0"/>
          </a:p>
        </p:txBody>
      </p:sp>
      <p:sp>
        <p:nvSpPr>
          <p:cNvPr id="64" name="MH_Number_2">
            <a:hlinkClick r:id="" action="ppaction://noaction"/>
          </p:cNvPr>
          <p:cNvSpPr/>
          <p:nvPr>
            <p:custDataLst>
              <p:tags r:id="rId14"/>
            </p:custDataLst>
          </p:nvPr>
        </p:nvSpPr>
        <p:spPr bwMode="auto">
          <a:xfrm>
            <a:off x="8134843" y="906964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70" name="文本框 69"/>
          <p:cNvSpPr txBox="1"/>
          <p:nvPr>
            <p:custDataLst>
              <p:tags r:id="rId15"/>
            </p:custDataLst>
          </p:nvPr>
        </p:nvSpPr>
        <p:spPr>
          <a:xfrm>
            <a:off x="8134842" y="906964"/>
            <a:ext cx="556086" cy="394619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08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75" name="MH_Entry_1">
            <a:hlinkClick r:id="" action="ppaction://noaction"/>
          </p:cNvPr>
          <p:cNvSpPr/>
          <p:nvPr>
            <p:custDataLst>
              <p:tags r:id="rId16"/>
            </p:custDataLst>
          </p:nvPr>
        </p:nvSpPr>
        <p:spPr>
          <a:xfrm>
            <a:off x="8886849" y="1251541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81" name="文本框 80"/>
          <p:cNvSpPr txBox="1"/>
          <p:nvPr>
            <p:custDataLst>
              <p:tags r:id="rId17"/>
            </p:custDataLst>
          </p:nvPr>
        </p:nvSpPr>
        <p:spPr>
          <a:xfrm>
            <a:off x="8886847" y="793305"/>
            <a:ext cx="4889863" cy="50040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dirty="0"/>
              <a:t>10Gb/s 40km SFP+</a:t>
            </a:r>
            <a:endParaRPr dirty="0"/>
          </a:p>
        </p:txBody>
      </p:sp>
      <p:sp>
        <p:nvSpPr>
          <p:cNvPr id="3" name="textbox 232"/>
          <p:cNvSpPr/>
          <p:nvPr>
            <p:custDataLst>
              <p:tags r:id="rId18"/>
            </p:custDataLst>
          </p:nvPr>
        </p:nvSpPr>
        <p:spPr>
          <a:xfrm>
            <a:off x="8274685" y="5654675"/>
            <a:ext cx="6023610" cy="227139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6830" algn="l" rtl="0" eaLnBrk="0">
              <a:lnSpc>
                <a:spcPct val="84000"/>
              </a:lnSpc>
            </a:pPr>
            <a:r>
              <a:rPr sz="1000" kern="0" spc="3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Feature:</a:t>
            </a:r>
            <a:endParaRPr lang="en-US" altLang="en-US" sz="10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Hot Pluggable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LC Duplex optical interface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1550nm cooled EML transmitter, PIN receiver   1.2G to 11.3G bit rates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Low power consumption&lt;1.5W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Up to 40km SMF length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All-metal housing for superior EMI performance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Cost  effective  SFP+  solution,  enables  higher  port densities and greater bandwidth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Operating Temperature:   0 to +70°C      -40 to +85C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>
                <a:sym typeface="+mn-ea"/>
              </a:rPr>
              <a:t>  RoHS compliant (lead free)</a:t>
            </a:r>
            <a:endParaRPr lang="en-US" altLang="en-US" sz="900" dirty="0"/>
          </a:p>
          <a:p>
            <a:pPr algn="l" rtl="0" eaLnBrk="0">
              <a:lnSpc>
                <a:spcPct val="103000"/>
              </a:lnSpc>
            </a:pPr>
            <a:endParaRPr lang="en-US" altLang="en-US" sz="9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10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r>
              <a:rPr sz="1000" kern="0" spc="6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000" dirty="0"/>
          </a:p>
        </p:txBody>
      </p:sp>
      <p:pic>
        <p:nvPicPr>
          <p:cNvPr id="130" name="IM 2"/>
          <p:cNvPicPr/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055812" y="3098165"/>
            <a:ext cx="3243580" cy="2245995"/>
          </a:xfrm>
          <a:prstGeom prst="rect">
            <a:avLst/>
          </a:prstGeom>
        </p:spPr>
      </p:pic>
      <p:graphicFrame>
        <p:nvGraphicFramePr>
          <p:cNvPr id="4" name="表格 3"/>
          <p:cNvGraphicFramePr/>
          <p:nvPr>
            <p:custDataLst>
              <p:tags r:id="rId21"/>
            </p:custDataLst>
          </p:nvPr>
        </p:nvGraphicFramePr>
        <p:xfrm>
          <a:off x="573405" y="7659370"/>
          <a:ext cx="6139815" cy="1111885"/>
        </p:xfrm>
        <a:graphic>
          <a:graphicData uri="http://schemas.openxmlformats.org/drawingml/2006/table">
            <a:tbl>
              <a:tblPr/>
              <a:tblGrid>
                <a:gridCol w="1397635"/>
                <a:gridCol w="4742180"/>
              </a:tblGrid>
              <a:tr h="2006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PartNumber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ProductDescription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279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II348L-SD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 BIDITx1490/Rx1550nm, 10.3125Gbps, SM, 80km, 0ºC~+70ºC, With DDM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II348L-ID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 BIDITx1490/Rx1550nm, 10.3125Gbps, SM, 80km, -40ºC~+85ºC, With DDM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II438L-SD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 BIDITx1550/Rx1490nm, 10.3125Gbps, SM, 80km, 0ºC~+70ºC, With DDM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II438L-ID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 BIDITx1550/Rx1490nm, 10.3125Gbps, SM, 80km, -40ºC~+85ºC, With DDM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5" name="IM 24"/>
          <p:cNvPicPr/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261985" y="3098165"/>
            <a:ext cx="5937250" cy="2430780"/>
          </a:xfrm>
          <a:prstGeom prst="rect">
            <a:avLst/>
          </a:prstGeom>
        </p:spPr>
      </p:pic>
      <p:sp>
        <p:nvSpPr>
          <p:cNvPr id="5" name="path"/>
          <p:cNvSpPr/>
          <p:nvPr>
            <p:custDataLst>
              <p:tags r:id="rId24"/>
            </p:custDataLst>
          </p:nvPr>
        </p:nvSpPr>
        <p:spPr>
          <a:xfrm>
            <a:off x="8354894" y="2907605"/>
            <a:ext cx="6115418" cy="6350"/>
          </a:xfrm>
          <a:custGeom>
            <a:avLst/>
            <a:gdLst/>
            <a:ahLst/>
            <a:cxnLst/>
            <a:rect l="0" t="0" r="0" b="0"/>
            <a:pathLst>
              <a:path w="9630" h="10">
                <a:moveTo>
                  <a:pt x="0" y="5"/>
                </a:moveTo>
                <a:lnTo>
                  <a:pt x="9630" y="5"/>
                </a:lnTo>
              </a:path>
            </a:pathLst>
          </a:custGeom>
          <a:noFill/>
          <a:ln w="6350" cap="flat">
            <a:solidFill>
              <a:srgbClr val="BACAD2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25"/>
            </p:custDataLst>
          </p:nvPr>
        </p:nvGraphicFramePr>
        <p:xfrm>
          <a:off x="8261985" y="7659370"/>
          <a:ext cx="6208395" cy="622300"/>
        </p:xfrm>
        <a:graphic>
          <a:graphicData uri="http://schemas.openxmlformats.org/drawingml/2006/table">
            <a:tbl>
              <a:tblPr/>
              <a:tblGrid>
                <a:gridCol w="1618615"/>
                <a:gridCol w="4589780"/>
              </a:tblGrid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PartNumber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ProductDescription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5900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II444L-XD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SFP+, 10.3125Gbps, 1550nm, SM, 40km, 0ºC~+70ºC,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cPr>
                    <a:lnL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R>
                    <a:lnB w="12700" cap="flat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SFP+, 10.3125Gbps, 1550nm, SM, 40km, -40ºC~+85ºC,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208422" y="347129"/>
            <a:ext cx="7124215" cy="1438656"/>
          </a:xfrm>
          <a:prstGeom prst="rect">
            <a:avLst/>
          </a:prstGeom>
        </p:spPr>
      </p:pic>
      <p:sp>
        <p:nvSpPr>
          <p:cNvPr id="262" name="path"/>
          <p:cNvSpPr/>
          <p:nvPr/>
        </p:nvSpPr>
        <p:spPr>
          <a:xfrm>
            <a:off x="715010" y="2909570"/>
            <a:ext cx="6115685" cy="6350"/>
          </a:xfrm>
          <a:custGeom>
            <a:avLst/>
            <a:gdLst/>
            <a:ahLst/>
            <a:cxnLst/>
            <a:rect l="0" t="0" r="0" b="0"/>
            <a:pathLst>
              <a:path w="9630" h="10">
                <a:moveTo>
                  <a:pt x="0" y="5"/>
                </a:moveTo>
                <a:lnTo>
                  <a:pt x="9630" y="5"/>
                </a:lnTo>
              </a:path>
            </a:pathLst>
          </a:custGeom>
          <a:noFill/>
          <a:ln w="6350" cap="flat">
            <a:solidFill>
              <a:srgbClr val="BACAD2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4" name="textbox 284"/>
          <p:cNvSpPr/>
          <p:nvPr/>
        </p:nvSpPr>
        <p:spPr>
          <a:xfrm>
            <a:off x="8256416" y="2654105"/>
            <a:ext cx="1597025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100" dirty="0"/>
          </a:p>
          <a:p>
            <a:pPr marL="92075" algn="l" rtl="0" eaLnBrk="0">
              <a:lnSpc>
                <a:spcPct val="79000"/>
              </a:lnSpc>
              <a:spcBef>
                <a:spcPts val="0"/>
              </a:spcBef>
              <a:tabLst>
                <a:tab pos="161925" algn="l"/>
              </a:tabLst>
            </a:pPr>
            <a:r>
              <a:rPr sz="1800" kern="0" spc="0" dirty="0">
                <a:solidFill>
                  <a:srgbClr val="4F81B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b="1" kern="0" spc="-100" dirty="0">
                <a:solidFill>
                  <a:srgbClr val="4F81B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</a:t>
            </a:r>
            <a:endParaRPr lang="en-US" altLang="en-US" sz="1800" dirty="0"/>
          </a:p>
        </p:txBody>
      </p:sp>
      <p:pic>
        <p:nvPicPr>
          <p:cNvPr id="286" name="picture 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269116" y="2666805"/>
            <a:ext cx="79400" cy="183844"/>
          </a:xfrm>
          <a:prstGeom prst="rect">
            <a:avLst/>
          </a:prstGeom>
        </p:spPr>
      </p:pic>
      <p:sp>
        <p:nvSpPr>
          <p:cNvPr id="288" name="textbox 288"/>
          <p:cNvSpPr/>
          <p:nvPr/>
        </p:nvSpPr>
        <p:spPr>
          <a:xfrm>
            <a:off x="702882" y="2645626"/>
            <a:ext cx="1597025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100" dirty="0"/>
          </a:p>
          <a:p>
            <a:pPr marL="92075" algn="l" rtl="0" eaLnBrk="0">
              <a:lnSpc>
                <a:spcPct val="79000"/>
              </a:lnSpc>
              <a:spcBef>
                <a:spcPts val="0"/>
              </a:spcBef>
              <a:tabLst>
                <a:tab pos="161925" algn="l"/>
              </a:tabLst>
            </a:pPr>
            <a:r>
              <a:rPr sz="18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b="1" kern="0" spc="-10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</a:t>
            </a:r>
            <a:r>
              <a:rPr sz="1800" b="1" kern="0" spc="-11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endParaRPr lang="en-US" altLang="en-US" sz="1800" dirty="0"/>
          </a:p>
        </p:txBody>
      </p:sp>
      <p:pic>
        <p:nvPicPr>
          <p:cNvPr id="290" name="picture 2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5582" y="2658326"/>
            <a:ext cx="79400" cy="183844"/>
          </a:xfrm>
          <a:prstGeom prst="rect">
            <a:avLst/>
          </a:prstGeom>
        </p:spPr>
      </p:pic>
      <p:sp>
        <p:nvSpPr>
          <p:cNvPr id="292" name="textbox 292"/>
          <p:cNvSpPr/>
          <p:nvPr/>
        </p:nvSpPr>
        <p:spPr>
          <a:xfrm>
            <a:off x="709320" y="9590481"/>
            <a:ext cx="1346200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300" dirty="0"/>
          </a:p>
          <a:p>
            <a:pPr marL="53975" algn="l" rtl="0" eaLnBrk="0">
              <a:lnSpc>
                <a:spcPct val="87000"/>
              </a:lnSpc>
              <a:spcBef>
                <a:spcPts val="5"/>
              </a:spcBef>
              <a:tabLst>
                <a:tab pos="109855" algn="l"/>
              </a:tabLst>
            </a:pPr>
            <a:r>
              <a:rPr sz="8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09  </a:t>
            </a:r>
            <a:r>
              <a:rPr sz="500" kern="0" spc="3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VERICH</a:t>
            </a:r>
            <a:r>
              <a:rPr sz="500" kern="0" spc="8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500" kern="0" spc="8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BROCHURE</a:t>
            </a:r>
            <a:endParaRPr lang="en-US" altLang="en-US" sz="500" dirty="0"/>
          </a:p>
        </p:txBody>
      </p:sp>
      <p:pic>
        <p:nvPicPr>
          <p:cNvPr id="294" name="picture 2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22020" y="9603181"/>
            <a:ext cx="41757" cy="178930"/>
          </a:xfrm>
          <a:prstGeom prst="rect">
            <a:avLst/>
          </a:prstGeom>
        </p:spPr>
      </p:pic>
      <p:sp>
        <p:nvSpPr>
          <p:cNvPr id="296" name="textbox 296"/>
          <p:cNvSpPr/>
          <p:nvPr/>
        </p:nvSpPr>
        <p:spPr>
          <a:xfrm>
            <a:off x="13093462" y="9590481"/>
            <a:ext cx="1318894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300" dirty="0"/>
          </a:p>
          <a:p>
            <a:pPr marL="12700" algn="l" rtl="0" eaLnBrk="0">
              <a:lnSpc>
                <a:spcPct val="87000"/>
              </a:lnSpc>
              <a:spcBef>
                <a:spcPts val="5"/>
              </a:spcBef>
            </a:pP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VERICH</a:t>
            </a:r>
            <a:r>
              <a:rPr sz="500" kern="0" spc="8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500" kern="0" spc="8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BROCHURE</a:t>
            </a:r>
            <a:r>
              <a:rPr sz="500" kern="0" spc="3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800" kern="0" spc="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</a:t>
            </a:r>
            <a:r>
              <a:rPr sz="8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endParaRPr lang="en-US" altLang="en-US" sz="800" dirty="0"/>
          </a:p>
        </p:txBody>
      </p:sp>
      <p:pic>
        <p:nvPicPr>
          <p:cNvPr id="298" name="picture 2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4353785" y="9603181"/>
            <a:ext cx="41757" cy="178930"/>
          </a:xfrm>
          <a:prstGeom prst="rect">
            <a:avLst/>
          </a:prstGeom>
        </p:spPr>
      </p:pic>
      <p:pic>
        <p:nvPicPr>
          <p:cNvPr id="2" name="picture 1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7762382" y="346494"/>
            <a:ext cx="7124215" cy="1438656"/>
          </a:xfrm>
          <a:prstGeom prst="rect">
            <a:avLst/>
          </a:prstGeom>
        </p:spPr>
      </p:pic>
      <p:sp>
        <p:nvSpPr>
          <p:cNvPr id="66" name="MH_Number_4">
            <a:hlinkClick r:id="" action="ppaction://noaction"/>
          </p:cNvPr>
          <p:cNvSpPr/>
          <p:nvPr>
            <p:custDataLst>
              <p:tags r:id="rId8"/>
            </p:custDataLst>
          </p:nvPr>
        </p:nvSpPr>
        <p:spPr bwMode="auto">
          <a:xfrm>
            <a:off x="8127223" y="919871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72" name="文本框 71"/>
          <p:cNvSpPr txBox="1"/>
          <p:nvPr>
            <p:custDataLst>
              <p:tags r:id="rId9"/>
            </p:custDataLst>
          </p:nvPr>
        </p:nvSpPr>
        <p:spPr>
          <a:xfrm>
            <a:off x="8127222" y="919871"/>
            <a:ext cx="556086" cy="394619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>
                <a:solidFill>
                  <a:srgbClr val="FFFFFF"/>
                </a:solidFill>
              </a:rPr>
              <a:t>10</a:t>
            </a:r>
            <a:endParaRPr lang="en-US" altLang="zh-CN" sz="2000" dirty="0">
              <a:solidFill>
                <a:srgbClr val="FFFFFF"/>
              </a:solidFill>
            </a:endParaRPr>
          </a:p>
        </p:txBody>
      </p:sp>
      <p:sp>
        <p:nvSpPr>
          <p:cNvPr id="77" name="MH_Entry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8879229" y="1273528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83" name="文本框 82"/>
          <p:cNvSpPr txBox="1"/>
          <p:nvPr>
            <p:custDataLst>
              <p:tags r:id="rId11"/>
            </p:custDataLst>
          </p:nvPr>
        </p:nvSpPr>
        <p:spPr>
          <a:xfrm>
            <a:off x="8879227" y="815292"/>
            <a:ext cx="4889863" cy="50040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dirty="0"/>
              <a:t>10Gb/s 40km SFP+With DDM </a:t>
            </a:r>
            <a:endParaRPr dirty="0"/>
          </a:p>
        </p:txBody>
      </p:sp>
      <p:sp>
        <p:nvSpPr>
          <p:cNvPr id="3" name="MH_Number_3">
            <a:hlinkClick r:id="" action="ppaction://noaction"/>
          </p:cNvPr>
          <p:cNvSpPr/>
          <p:nvPr>
            <p:custDataLst>
              <p:tags r:id="rId12"/>
            </p:custDataLst>
          </p:nvPr>
        </p:nvSpPr>
        <p:spPr bwMode="auto">
          <a:xfrm>
            <a:off x="575803" y="921355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575802" y="921354"/>
            <a:ext cx="556086" cy="394619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09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5" name="MH_Entry_1">
            <a:hlinkClick r:id="" action="ppaction://noaction"/>
          </p:cNvPr>
          <p:cNvSpPr/>
          <p:nvPr>
            <p:custDataLst>
              <p:tags r:id="rId14"/>
            </p:custDataLst>
          </p:nvPr>
        </p:nvSpPr>
        <p:spPr>
          <a:xfrm>
            <a:off x="1327809" y="1273809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1327807" y="815573"/>
            <a:ext cx="4889863" cy="50040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10Gb/s 80km SFP+</a:t>
            </a:r>
            <a:r>
              <a:rPr lang="en-US" altLang="zh-CN" dirty="0"/>
              <a:t> With DDM</a:t>
            </a:r>
            <a:endParaRPr lang="en-US" altLang="zh-CN" dirty="0"/>
          </a:p>
        </p:txBody>
      </p:sp>
      <p:sp>
        <p:nvSpPr>
          <p:cNvPr id="232" name="textbox 232"/>
          <p:cNvSpPr/>
          <p:nvPr>
            <p:custDataLst>
              <p:tags r:id="rId16"/>
            </p:custDataLst>
          </p:nvPr>
        </p:nvSpPr>
        <p:spPr>
          <a:xfrm>
            <a:off x="689610" y="6235065"/>
            <a:ext cx="6023610" cy="7194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6830" algn="l" rtl="0" eaLnBrk="0">
              <a:lnSpc>
                <a:spcPct val="84000"/>
              </a:lnSpc>
            </a:pPr>
            <a:r>
              <a:rPr sz="1000" kern="0" spc="3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Feature:</a:t>
            </a:r>
            <a:endParaRPr lang="en-US" altLang="en-US" sz="10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Supports 9.95 to 11.3Gb/s bit rates with Dual CDR            Industrial:-40 to 85°C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Duplex LC connector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Hot pluggable SFP+ footprint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Cooled 1550nm EML transmitter, APD receiver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Applicable for 80km SMF connection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Low power consumption, &lt; 1.5W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Digital Diagnostic Monitor Interface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Optical interface compliant to IEEE 802.3ae 10GBASE-ZR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Electrical interface compliant to SFF-8431 ，SFF-8432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Operating case temperature:  Commerical:0 to 70 °C</a:t>
            </a:r>
            <a:endParaRPr lang="en-US" altLang="en-US" sz="900" dirty="0"/>
          </a:p>
          <a:p>
            <a:pPr algn="l" rtl="0" eaLnBrk="0">
              <a:lnSpc>
                <a:spcPct val="103000"/>
              </a:lnSpc>
            </a:pPr>
            <a:endParaRPr lang="en-US" altLang="en-US" sz="9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10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r>
              <a:rPr sz="1000" kern="0" spc="6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000" dirty="0"/>
          </a:p>
        </p:txBody>
      </p:sp>
      <p:sp>
        <p:nvSpPr>
          <p:cNvPr id="7" name="textbox 232"/>
          <p:cNvSpPr/>
          <p:nvPr>
            <p:custDataLst>
              <p:tags r:id="rId17"/>
            </p:custDataLst>
          </p:nvPr>
        </p:nvSpPr>
        <p:spPr>
          <a:xfrm>
            <a:off x="8268970" y="6235065"/>
            <a:ext cx="6023610" cy="7194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6830" algn="l" rtl="0" eaLnBrk="0">
              <a:lnSpc>
                <a:spcPct val="84000"/>
              </a:lnSpc>
            </a:pPr>
            <a:r>
              <a:rPr sz="1000" kern="0" spc="3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Feature:</a:t>
            </a:r>
            <a:endParaRPr lang="en-US" altLang="en-US" sz="10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Hot Pluggable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Single LC interface, Duplex operation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1270nm/1330nm DFB transmitter, PIN receiver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Operating case temperature: 0 to 70 °C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Power consumption &lt;1W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Applicable for 40km SMF connection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Single +3.3V power supply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All-metal housing for superior EMI performance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Cost  effective  SFP+  solution,  enables  higher  port densities and greater bandwidth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RoHS compliant (lead free)</a:t>
            </a:r>
            <a:endParaRPr lang="en-US" altLang="en-US" sz="900" dirty="0"/>
          </a:p>
          <a:p>
            <a:pPr algn="l" rtl="0" eaLnBrk="0">
              <a:lnSpc>
                <a:spcPct val="103000"/>
              </a:lnSpc>
            </a:pPr>
            <a:endParaRPr lang="en-US" altLang="en-US" sz="9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10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r>
              <a:rPr sz="1000" kern="0" spc="6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000" dirty="0"/>
          </a:p>
        </p:txBody>
      </p:sp>
      <p:pic>
        <p:nvPicPr>
          <p:cNvPr id="177" name="IM 27"/>
          <p:cNvPicPr/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95020" y="2983230"/>
            <a:ext cx="5368925" cy="3156585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20"/>
            </p:custDataLst>
          </p:nvPr>
        </p:nvGraphicFramePr>
        <p:xfrm>
          <a:off x="795020" y="8147685"/>
          <a:ext cx="6035040" cy="1113790"/>
        </p:xfrm>
        <a:graphic>
          <a:graphicData uri="http://schemas.openxmlformats.org/drawingml/2006/table">
            <a:tbl>
              <a:tblPr/>
              <a:tblGrid>
                <a:gridCol w="1485900"/>
                <a:gridCol w="4549140"/>
              </a:tblGrid>
              <a:tr h="3454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PartNumber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841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II448L-SD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SFP+,9.95 to11.3Gb/s, 1550nmEML,80km, 0~70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withDigitalDiagnosticMonitor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II448L-ID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SFP+,9.95 to11.3Gb/s, 1550nmEML,80km, -40~85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withDigitalDiagnosticMonitor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ath"/>
          <p:cNvSpPr/>
          <p:nvPr>
            <p:custDataLst>
              <p:tags r:id="rId21"/>
            </p:custDataLst>
          </p:nvPr>
        </p:nvSpPr>
        <p:spPr>
          <a:xfrm>
            <a:off x="8237855" y="2920365"/>
            <a:ext cx="6115685" cy="6350"/>
          </a:xfrm>
          <a:custGeom>
            <a:avLst/>
            <a:gdLst/>
            <a:ahLst/>
            <a:cxnLst/>
            <a:rect l="0" t="0" r="0" b="0"/>
            <a:pathLst>
              <a:path w="9630" h="10">
                <a:moveTo>
                  <a:pt x="0" y="5"/>
                </a:moveTo>
                <a:lnTo>
                  <a:pt x="9630" y="5"/>
                </a:lnTo>
              </a:path>
            </a:pathLst>
          </a:custGeom>
          <a:noFill/>
          <a:ln w="6350" cap="flat">
            <a:solidFill>
              <a:srgbClr val="BACAD2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graphicFrame>
        <p:nvGraphicFramePr>
          <p:cNvPr id="10" name="表格 9"/>
          <p:cNvGraphicFramePr/>
          <p:nvPr>
            <p:custDataLst>
              <p:tags r:id="rId22"/>
            </p:custDataLst>
          </p:nvPr>
        </p:nvGraphicFramePr>
        <p:xfrm>
          <a:off x="8237855" y="8147685"/>
          <a:ext cx="6116320" cy="977900"/>
        </p:xfrm>
        <a:graphic>
          <a:graphicData uri="http://schemas.openxmlformats.org/drawingml/2006/table">
            <a:tbl>
              <a:tblPr/>
              <a:tblGrid>
                <a:gridCol w="1594485"/>
                <a:gridCol w="4521835"/>
              </a:tblGrid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PartNumber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ProductDescription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05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II564L-ID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 BIDITx1270/Rx1330nm, 10.3125Gbps, SM, 40km, -40ºC~+85ºC,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II564L-SD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 BIDITx1270/Rx1330nm, 10.3125Gbps, SM, 40km, 0ºC~+70ºC,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II654L-ID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 BIDITx1330/Rx1270nm, 10.3125Gbps, SM, 40km, -40ºC~+85ºC,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II654L-SD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SFP+ BIDITx1330/Rx1270nm, 10.3125Gbps, SM, 40km, 0ºC~+70ºC,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IM 25"/>
          <p:cNvPicPr/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9266555" y="3135630"/>
            <a:ext cx="3827145" cy="28428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ath"/>
          <p:cNvSpPr/>
          <p:nvPr/>
        </p:nvSpPr>
        <p:spPr>
          <a:xfrm>
            <a:off x="8251190" y="2919095"/>
            <a:ext cx="6115685" cy="6350"/>
          </a:xfrm>
          <a:custGeom>
            <a:avLst/>
            <a:gdLst/>
            <a:ahLst/>
            <a:cxnLst/>
            <a:rect l="0" t="0" r="0" b="0"/>
            <a:pathLst>
              <a:path w="9630" h="10">
                <a:moveTo>
                  <a:pt x="0" y="5"/>
                </a:moveTo>
                <a:lnTo>
                  <a:pt x="9630" y="5"/>
                </a:lnTo>
              </a:path>
            </a:pathLst>
          </a:custGeom>
          <a:noFill/>
          <a:ln w="6350" cap="flat">
            <a:solidFill>
              <a:srgbClr val="BACAD2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6" name="textbox 336"/>
          <p:cNvSpPr/>
          <p:nvPr/>
        </p:nvSpPr>
        <p:spPr>
          <a:xfrm>
            <a:off x="8238806" y="2654959"/>
            <a:ext cx="1597025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100" dirty="0"/>
          </a:p>
          <a:p>
            <a:pPr marL="92075" algn="l" rtl="0" eaLnBrk="0">
              <a:lnSpc>
                <a:spcPct val="79000"/>
              </a:lnSpc>
              <a:spcBef>
                <a:spcPts val="0"/>
              </a:spcBef>
              <a:tabLst>
                <a:tab pos="161925" algn="l"/>
              </a:tabLst>
            </a:pPr>
            <a:r>
              <a:rPr sz="1800" kern="0" spc="0" dirty="0">
                <a:solidFill>
                  <a:srgbClr val="4F81B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b="1" kern="0" spc="-100" dirty="0">
                <a:solidFill>
                  <a:srgbClr val="4F81B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</a:t>
            </a:r>
            <a:endParaRPr lang="en-US" altLang="en-US" sz="1800" dirty="0"/>
          </a:p>
        </p:txBody>
      </p:sp>
      <p:pic>
        <p:nvPicPr>
          <p:cNvPr id="338" name="picture 3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251506" y="2667659"/>
            <a:ext cx="79400" cy="183844"/>
          </a:xfrm>
          <a:prstGeom prst="rect">
            <a:avLst/>
          </a:prstGeom>
        </p:spPr>
      </p:pic>
      <p:sp>
        <p:nvSpPr>
          <p:cNvPr id="340" name="textbox 340"/>
          <p:cNvSpPr/>
          <p:nvPr/>
        </p:nvSpPr>
        <p:spPr>
          <a:xfrm>
            <a:off x="701761" y="2654959"/>
            <a:ext cx="1597025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100" dirty="0"/>
          </a:p>
          <a:p>
            <a:pPr marL="92075" algn="l" rtl="0" eaLnBrk="0">
              <a:lnSpc>
                <a:spcPct val="79000"/>
              </a:lnSpc>
              <a:spcBef>
                <a:spcPts val="0"/>
              </a:spcBef>
              <a:tabLst>
                <a:tab pos="161925" algn="l"/>
              </a:tabLst>
            </a:pPr>
            <a:r>
              <a:rPr sz="1800" kern="0" spc="0" dirty="0">
                <a:solidFill>
                  <a:srgbClr val="4F81B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b="1" kern="0" spc="-100" dirty="0">
                <a:solidFill>
                  <a:srgbClr val="4F81B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</a:t>
            </a:r>
            <a:endParaRPr lang="en-US" altLang="en-US" sz="1800" dirty="0"/>
          </a:p>
        </p:txBody>
      </p:sp>
      <p:pic>
        <p:nvPicPr>
          <p:cNvPr id="342" name="picture 3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4461" y="2667659"/>
            <a:ext cx="79400" cy="183844"/>
          </a:xfrm>
          <a:prstGeom prst="rect">
            <a:avLst/>
          </a:prstGeom>
        </p:spPr>
      </p:pic>
      <p:sp>
        <p:nvSpPr>
          <p:cNvPr id="344" name="textbox 344"/>
          <p:cNvSpPr/>
          <p:nvPr/>
        </p:nvSpPr>
        <p:spPr>
          <a:xfrm>
            <a:off x="13096347" y="9588372"/>
            <a:ext cx="1318894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3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VERICH</a:t>
            </a:r>
            <a:r>
              <a:rPr sz="500" kern="0" spc="5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500" kern="0" spc="8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BROCHURE </a:t>
            </a:r>
            <a:r>
              <a:rPr sz="500" kern="0" spc="1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kern="0" spc="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8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endParaRPr lang="en-US" altLang="en-US" sz="800" dirty="0"/>
          </a:p>
        </p:txBody>
      </p:sp>
      <p:pic>
        <p:nvPicPr>
          <p:cNvPr id="346" name="picture 3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354091" y="9601072"/>
            <a:ext cx="46042" cy="178943"/>
          </a:xfrm>
          <a:prstGeom prst="rect">
            <a:avLst/>
          </a:prstGeom>
        </p:spPr>
      </p:pic>
      <p:pic>
        <p:nvPicPr>
          <p:cNvPr id="348" name="picture 3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265904" y="9643956"/>
            <a:ext cx="57999" cy="82080"/>
          </a:xfrm>
          <a:prstGeom prst="rect">
            <a:avLst/>
          </a:prstGeom>
        </p:spPr>
      </p:pic>
      <p:sp>
        <p:nvSpPr>
          <p:cNvPr id="352" name="textbox 352"/>
          <p:cNvSpPr/>
          <p:nvPr/>
        </p:nvSpPr>
        <p:spPr>
          <a:xfrm>
            <a:off x="991141" y="9648394"/>
            <a:ext cx="1089025" cy="1009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500" kern="0" spc="3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VERICH</a:t>
            </a:r>
            <a:r>
              <a:rPr sz="500" kern="0" spc="5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500" kern="0" spc="3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CT</a:t>
            </a:r>
            <a:r>
              <a:rPr sz="500" kern="0" spc="8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BROCHURE</a:t>
            </a:r>
            <a:endParaRPr lang="en-US" altLang="en-US" sz="500" dirty="0"/>
          </a:p>
        </p:txBody>
      </p:sp>
      <p:sp>
        <p:nvSpPr>
          <p:cNvPr id="354" name="rect"/>
          <p:cNvSpPr/>
          <p:nvPr/>
        </p:nvSpPr>
        <p:spPr>
          <a:xfrm>
            <a:off x="713868" y="2918961"/>
            <a:ext cx="6115418" cy="6350"/>
          </a:xfrm>
          <a:prstGeom prst="rect">
            <a:avLst/>
          </a:prstGeom>
          <a:solidFill>
            <a:srgbClr val="BACAD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6" name="textbox 356"/>
          <p:cNvSpPr/>
          <p:nvPr/>
        </p:nvSpPr>
        <p:spPr>
          <a:xfrm>
            <a:off x="809625" y="9631130"/>
            <a:ext cx="138429" cy="1314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7000"/>
              </a:lnSpc>
            </a:pPr>
            <a:r>
              <a:rPr sz="800" kern="0" spc="-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11</a:t>
            </a:r>
            <a:endParaRPr lang="en-US" altLang="en-US" sz="800" dirty="0"/>
          </a:p>
        </p:txBody>
      </p:sp>
      <p:sp>
        <p:nvSpPr>
          <p:cNvPr id="358" name="rect"/>
          <p:cNvSpPr/>
          <p:nvPr/>
        </p:nvSpPr>
        <p:spPr>
          <a:xfrm>
            <a:off x="720636" y="9601072"/>
            <a:ext cx="46037" cy="178943"/>
          </a:xfrm>
          <a:prstGeom prst="rect">
            <a:avLst/>
          </a:prstGeom>
          <a:solidFill>
            <a:srgbClr val="BCBD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0" name="picture 1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1600000">
            <a:off x="209692" y="344589"/>
            <a:ext cx="7124215" cy="1438656"/>
          </a:xfrm>
          <a:prstGeom prst="rect">
            <a:avLst/>
          </a:prstGeom>
        </p:spPr>
      </p:pic>
      <p:pic>
        <p:nvPicPr>
          <p:cNvPr id="2" name="picture 1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 rot="21600000">
            <a:off x="7746507" y="343954"/>
            <a:ext cx="7124215" cy="1438656"/>
          </a:xfrm>
          <a:prstGeom prst="rect">
            <a:avLst/>
          </a:prstGeom>
        </p:spPr>
      </p:pic>
      <p:sp>
        <p:nvSpPr>
          <p:cNvPr id="67" name="MH_Number_4">
            <a:hlinkClick r:id="" action="ppaction://noaction"/>
          </p:cNvPr>
          <p:cNvSpPr/>
          <p:nvPr>
            <p:custDataLst>
              <p:tags r:id="rId8"/>
            </p:custDataLst>
          </p:nvPr>
        </p:nvSpPr>
        <p:spPr bwMode="auto">
          <a:xfrm>
            <a:off x="574533" y="919657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73" name="文本框 72"/>
          <p:cNvSpPr txBox="1"/>
          <p:nvPr>
            <p:custDataLst>
              <p:tags r:id="rId9"/>
            </p:custDataLst>
          </p:nvPr>
        </p:nvSpPr>
        <p:spPr>
          <a:xfrm>
            <a:off x="574532" y="919657"/>
            <a:ext cx="556086" cy="394619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11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78" name="MH_Entry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1326539" y="1270962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84" name="文本框 83"/>
          <p:cNvSpPr txBox="1"/>
          <p:nvPr>
            <p:custDataLst>
              <p:tags r:id="rId11"/>
            </p:custDataLst>
          </p:nvPr>
        </p:nvSpPr>
        <p:spPr>
          <a:xfrm>
            <a:off x="1326537" y="812726"/>
            <a:ext cx="4889863" cy="50040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100G QSFP28 10km LR4</a:t>
            </a:r>
            <a:endParaRPr lang="zh-CN" altLang="en-US" dirty="0"/>
          </a:p>
        </p:txBody>
      </p:sp>
      <p:sp>
        <p:nvSpPr>
          <p:cNvPr id="68" name="MH_Number_4">
            <a:hlinkClick r:id="" action="ppaction://noaction"/>
          </p:cNvPr>
          <p:cNvSpPr/>
          <p:nvPr>
            <p:custDataLst>
              <p:tags r:id="rId12"/>
            </p:custDataLst>
          </p:nvPr>
        </p:nvSpPr>
        <p:spPr bwMode="auto">
          <a:xfrm>
            <a:off x="8111348" y="925795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74" name="文本框 73"/>
          <p:cNvSpPr txBox="1"/>
          <p:nvPr>
            <p:custDataLst>
              <p:tags r:id="rId13"/>
            </p:custDataLst>
          </p:nvPr>
        </p:nvSpPr>
        <p:spPr>
          <a:xfrm>
            <a:off x="8111347" y="925792"/>
            <a:ext cx="556086" cy="394619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12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79" name="MH_Entry_1">
            <a:hlinkClick r:id="" action="ppaction://noaction"/>
          </p:cNvPr>
          <p:cNvSpPr/>
          <p:nvPr>
            <p:custDataLst>
              <p:tags r:id="rId14"/>
            </p:custDataLst>
          </p:nvPr>
        </p:nvSpPr>
        <p:spPr>
          <a:xfrm>
            <a:off x="8863354" y="1278633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85" name="文本框 84"/>
          <p:cNvSpPr txBox="1"/>
          <p:nvPr>
            <p:custDataLst>
              <p:tags r:id="rId15"/>
            </p:custDataLst>
          </p:nvPr>
        </p:nvSpPr>
        <p:spPr>
          <a:xfrm>
            <a:off x="8863352" y="820397"/>
            <a:ext cx="4889863" cy="50040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100GBase QSFP28 ER4 40KM</a:t>
            </a:r>
            <a:endParaRPr lang="zh-CN" altLang="en-US" dirty="0"/>
          </a:p>
        </p:txBody>
      </p:sp>
      <p:pic>
        <p:nvPicPr>
          <p:cNvPr id="206" name="IM 14"/>
          <p:cNvPicPr/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233805" y="2990215"/>
            <a:ext cx="4796790" cy="3185160"/>
          </a:xfrm>
          <a:prstGeom prst="rect">
            <a:avLst/>
          </a:prstGeom>
        </p:spPr>
      </p:pic>
      <p:pic>
        <p:nvPicPr>
          <p:cNvPr id="225" name="IM 25"/>
          <p:cNvPicPr/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202420" y="2990215"/>
            <a:ext cx="2588895" cy="3181985"/>
          </a:xfrm>
          <a:prstGeom prst="rect">
            <a:avLst/>
          </a:prstGeom>
        </p:spPr>
      </p:pic>
      <p:sp>
        <p:nvSpPr>
          <p:cNvPr id="4" name="textbox 232"/>
          <p:cNvSpPr/>
          <p:nvPr>
            <p:custDataLst>
              <p:tags r:id="rId20"/>
            </p:custDataLst>
          </p:nvPr>
        </p:nvSpPr>
        <p:spPr>
          <a:xfrm>
            <a:off x="689610" y="6235065"/>
            <a:ext cx="6023610" cy="71945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6830" algn="l" rtl="0" eaLnBrk="0">
              <a:lnSpc>
                <a:spcPct val="84000"/>
              </a:lnSpc>
            </a:pPr>
            <a:r>
              <a:rPr sz="1000" kern="0" spc="3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Feature:</a:t>
            </a:r>
            <a:endParaRPr lang="en-US" altLang="en-US" sz="10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4 Independent LAN-WDM channels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Low Power Consumption &lt;4W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Wide Operating Temperature(0°C~70°C)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Maximum link length of 10km via Single Mode Fiber (SMF)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endParaRPr lang="en-US" altLang="en-US" sz="9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10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r>
              <a:rPr sz="1000" kern="0" spc="6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sz="1000" kern="0" spc="60" dirty="0">
              <a:solidFill>
                <a:srgbClr val="2E76BC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endParaRPr sz="1000" kern="0" spc="60" dirty="0">
              <a:solidFill>
                <a:srgbClr val="2E76BC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lang="en-US" altLang="en-US" sz="1000" b="1" dirty="0">
                <a:solidFill>
                  <a:schemeClr val="bg1"/>
                </a:solidFill>
                <a:highlight>
                  <a:srgbClr val="0000FF"/>
                </a:highlight>
              </a:rPr>
              <a:t>VR-QKKLL1L-SD</a:t>
            </a:r>
            <a:r>
              <a:rPr lang="en-US" altLang="en-US" sz="1000" dirty="0">
                <a:solidFill>
                  <a:schemeClr val="bg1"/>
                </a:solidFill>
                <a:highlight>
                  <a:srgbClr val="0000FF"/>
                </a:highlight>
              </a:rPr>
              <a:t>:</a:t>
            </a:r>
            <a:endParaRPr lang="en-US" altLang="en-US" sz="1000" dirty="0">
              <a:solidFill>
                <a:schemeClr val="bg1"/>
              </a:solidFill>
              <a:highlight>
                <a:srgbClr val="0000FF"/>
              </a:highlight>
            </a:endParaRPr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endParaRPr lang="en-US" altLang="en-US" sz="10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lang="en-US" altLang="en-US" sz="1000" dirty="0"/>
              <a:t>  100GBASE LR4 100G Ethernet</a:t>
            </a:r>
            <a:endParaRPr lang="en-US" altLang="en-US" sz="10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lang="en-US" altLang="en-US" sz="1000" dirty="0"/>
              <a:t>  High performance computing, data com and sever data links</a:t>
            </a:r>
            <a:endParaRPr lang="en-US" altLang="en-US" sz="10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lang="en-US" altLang="en-US" sz="1000" dirty="0"/>
              <a:t>  High speed access</a:t>
            </a:r>
            <a:endParaRPr lang="en-US" altLang="en-US" sz="1000" dirty="0"/>
          </a:p>
        </p:txBody>
      </p:sp>
      <p:sp>
        <p:nvSpPr>
          <p:cNvPr id="7" name="textbox 232"/>
          <p:cNvSpPr/>
          <p:nvPr>
            <p:custDataLst>
              <p:tags r:id="rId21"/>
            </p:custDataLst>
          </p:nvPr>
        </p:nvSpPr>
        <p:spPr>
          <a:xfrm>
            <a:off x="8329930" y="6235065"/>
            <a:ext cx="6023610" cy="71945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6830" algn="l" rtl="0" eaLnBrk="0">
              <a:lnSpc>
                <a:spcPct val="84000"/>
              </a:lnSpc>
            </a:pPr>
            <a:r>
              <a:rPr sz="1000" kern="0" spc="3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Feature:</a:t>
            </a:r>
            <a:endParaRPr lang="en-US" altLang="en-US" sz="10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Hot Pluggable QSFP28 form factor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Supports aggregate bit rate up to 103.125Gb/s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LC Duplex optical interface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4x25Gb/s LAN-WDM transmitter, EML laser,APD array detector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Operating case temperature:0 to 70 °C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Low power consumption &lt;4.5W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Applicable for 40km SMF connection without FEC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All-metal housing for superior EMI performance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IIC management interface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Single +3.3V power supply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RoHS compliant (lead free)</a:t>
            </a:r>
            <a:endParaRPr lang="en-US" altLang="en-US" sz="900" dirty="0"/>
          </a:p>
          <a:p>
            <a:pPr algn="l" rtl="0" eaLnBrk="0">
              <a:lnSpc>
                <a:spcPct val="103000"/>
              </a:lnSpc>
            </a:pPr>
            <a:endParaRPr lang="en-US" altLang="en-US" sz="9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10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r>
              <a:rPr sz="1000" kern="0" spc="6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000" dirty="0"/>
          </a:p>
        </p:txBody>
      </p:sp>
      <p:graphicFrame>
        <p:nvGraphicFramePr>
          <p:cNvPr id="9" name="表格 8"/>
          <p:cNvGraphicFramePr/>
          <p:nvPr>
            <p:custDataLst>
              <p:tags r:id="rId22"/>
            </p:custDataLst>
          </p:nvPr>
        </p:nvGraphicFramePr>
        <p:xfrm>
          <a:off x="8321040" y="8335010"/>
          <a:ext cx="6116320" cy="438150"/>
        </p:xfrm>
        <a:graphic>
          <a:graphicData uri="http://schemas.openxmlformats.org/drawingml/2006/table">
            <a:tbl>
              <a:tblPr/>
              <a:tblGrid>
                <a:gridCol w="1593850"/>
                <a:gridCol w="4522470"/>
              </a:tblGrid>
              <a:tr h="2127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PartNumber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ProductDescription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254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VR-QKKLL4L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QSFP28, 100Gbps,ER4, SM, 40km, 0ºC ~ +70ºC, With DDM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box 398"/>
          <p:cNvSpPr/>
          <p:nvPr/>
        </p:nvSpPr>
        <p:spPr>
          <a:xfrm>
            <a:off x="8229078" y="2640466"/>
            <a:ext cx="1626235" cy="2628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200" dirty="0"/>
          </a:p>
          <a:p>
            <a:pPr marL="92075" algn="l" rtl="0" eaLnBrk="0">
              <a:lnSpc>
                <a:spcPct val="79000"/>
              </a:lnSpc>
              <a:spcBef>
                <a:spcPts val="0"/>
              </a:spcBef>
              <a:tabLst>
                <a:tab pos="191135" algn="l"/>
              </a:tabLst>
            </a:pPr>
            <a:r>
              <a:rPr sz="1800" kern="0" spc="0" dirty="0">
                <a:solidFill>
                  <a:srgbClr val="4F81B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b="1" kern="0" spc="-100" dirty="0">
                <a:solidFill>
                  <a:srgbClr val="4F81B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</a:t>
            </a:r>
            <a:endParaRPr lang="en-US" altLang="en-US" sz="1800" dirty="0"/>
          </a:p>
        </p:txBody>
      </p:sp>
      <p:pic>
        <p:nvPicPr>
          <p:cNvPr id="400" name="picture 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241778" y="2653166"/>
            <a:ext cx="79400" cy="183844"/>
          </a:xfrm>
          <a:prstGeom prst="rect">
            <a:avLst/>
          </a:prstGeom>
        </p:spPr>
      </p:pic>
      <p:sp>
        <p:nvSpPr>
          <p:cNvPr id="402" name="textbox 402"/>
          <p:cNvSpPr/>
          <p:nvPr/>
        </p:nvSpPr>
        <p:spPr>
          <a:xfrm>
            <a:off x="715939" y="2652749"/>
            <a:ext cx="1597025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100" dirty="0"/>
          </a:p>
          <a:p>
            <a:pPr marL="92075" algn="l" rtl="0" eaLnBrk="0">
              <a:lnSpc>
                <a:spcPct val="79000"/>
              </a:lnSpc>
              <a:spcBef>
                <a:spcPts val="0"/>
              </a:spcBef>
              <a:tabLst>
                <a:tab pos="161925" algn="l"/>
              </a:tabLst>
            </a:pPr>
            <a:r>
              <a:rPr sz="1800" kern="0" spc="0" dirty="0">
                <a:solidFill>
                  <a:srgbClr val="4F81B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b="1" kern="0" spc="-100" dirty="0">
                <a:solidFill>
                  <a:srgbClr val="4F81B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DESCRIPTION</a:t>
            </a:r>
            <a:endParaRPr lang="en-US" altLang="en-US" sz="1800" dirty="0"/>
          </a:p>
        </p:txBody>
      </p:sp>
      <p:pic>
        <p:nvPicPr>
          <p:cNvPr id="404" name="picture 4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28639" y="2665449"/>
            <a:ext cx="79400" cy="183844"/>
          </a:xfrm>
          <a:prstGeom prst="rect">
            <a:avLst/>
          </a:prstGeom>
        </p:spPr>
      </p:pic>
      <p:sp>
        <p:nvSpPr>
          <p:cNvPr id="406" name="textbox 406"/>
          <p:cNvSpPr/>
          <p:nvPr/>
        </p:nvSpPr>
        <p:spPr>
          <a:xfrm>
            <a:off x="707936" y="9588372"/>
            <a:ext cx="1347469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lang="en-US" altLang="en-US" sz="300" dirty="0"/>
          </a:p>
          <a:p>
            <a:pPr marL="53975" algn="l" rtl="0" eaLnBrk="0">
              <a:lnSpc>
                <a:spcPct val="87000"/>
              </a:lnSpc>
              <a:tabLst>
                <a:tab pos="116205" algn="l"/>
              </a:tabLst>
            </a:pPr>
            <a:r>
              <a:rPr sz="8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kern="0" spc="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 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VERICH</a:t>
            </a:r>
            <a:r>
              <a:rPr sz="500" kern="0" spc="14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500" kern="0" spc="8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BROCHURE</a:t>
            </a:r>
            <a:endParaRPr lang="en-US" altLang="en-US" sz="500" dirty="0"/>
          </a:p>
        </p:txBody>
      </p:sp>
      <p:pic>
        <p:nvPicPr>
          <p:cNvPr id="408" name="picture 4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20636" y="9601072"/>
            <a:ext cx="41757" cy="178930"/>
          </a:xfrm>
          <a:prstGeom prst="rect">
            <a:avLst/>
          </a:prstGeom>
        </p:spPr>
      </p:pic>
      <p:sp>
        <p:nvSpPr>
          <p:cNvPr id="410" name="textbox 410"/>
          <p:cNvSpPr/>
          <p:nvPr/>
        </p:nvSpPr>
        <p:spPr>
          <a:xfrm>
            <a:off x="13093462" y="9588372"/>
            <a:ext cx="1317625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3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VERICH</a:t>
            </a:r>
            <a:r>
              <a:rPr sz="500" kern="0" spc="9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500" kern="0" spc="8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20" dirty="0">
                <a:solidFill>
                  <a:srgbClr val="93959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BROCHURE   </a:t>
            </a:r>
            <a:r>
              <a:rPr sz="800" kern="0" spc="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14</a:t>
            </a:r>
            <a:r>
              <a:rPr sz="8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endParaRPr lang="en-US" altLang="en-US" sz="800" dirty="0"/>
          </a:p>
        </p:txBody>
      </p:sp>
      <p:pic>
        <p:nvPicPr>
          <p:cNvPr id="412" name="picture 4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353776" y="9601072"/>
            <a:ext cx="41757" cy="178930"/>
          </a:xfrm>
          <a:prstGeom prst="rect">
            <a:avLst/>
          </a:prstGeom>
        </p:spPr>
      </p:pic>
      <p:sp>
        <p:nvSpPr>
          <p:cNvPr id="424" name="path"/>
          <p:cNvSpPr/>
          <p:nvPr/>
        </p:nvSpPr>
        <p:spPr>
          <a:xfrm>
            <a:off x="724662" y="2916752"/>
            <a:ext cx="6115418" cy="6350"/>
          </a:xfrm>
          <a:custGeom>
            <a:avLst/>
            <a:gdLst/>
            <a:ahLst/>
            <a:cxnLst/>
            <a:rect l="0" t="0" r="0" b="0"/>
            <a:pathLst>
              <a:path w="9630" h="10">
                <a:moveTo>
                  <a:pt x="0" y="5"/>
                </a:moveTo>
                <a:lnTo>
                  <a:pt x="9630" y="5"/>
                </a:lnTo>
              </a:path>
            </a:pathLst>
          </a:custGeom>
          <a:noFill/>
          <a:ln w="6350" cap="flat">
            <a:solidFill>
              <a:srgbClr val="BACAD2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6" name="path"/>
          <p:cNvSpPr/>
          <p:nvPr/>
        </p:nvSpPr>
        <p:spPr>
          <a:xfrm>
            <a:off x="8270471" y="2919330"/>
            <a:ext cx="6115418" cy="6350"/>
          </a:xfrm>
          <a:custGeom>
            <a:avLst/>
            <a:gdLst/>
            <a:ahLst/>
            <a:cxnLst/>
            <a:rect l="0" t="0" r="0" b="0"/>
            <a:pathLst>
              <a:path w="9630" h="10">
                <a:moveTo>
                  <a:pt x="0" y="5"/>
                </a:moveTo>
                <a:lnTo>
                  <a:pt x="9630" y="5"/>
                </a:lnTo>
              </a:path>
            </a:pathLst>
          </a:custGeom>
          <a:noFill/>
          <a:ln w="6350" cap="flat">
            <a:solidFill>
              <a:srgbClr val="BACAD2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0" name="picture 1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1600000">
            <a:off x="220487" y="347129"/>
            <a:ext cx="7124215" cy="1438656"/>
          </a:xfrm>
          <a:prstGeom prst="rect">
            <a:avLst/>
          </a:prstGeom>
        </p:spPr>
      </p:pic>
      <p:pic>
        <p:nvPicPr>
          <p:cNvPr id="2" name="picture 1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 rot="21600000">
            <a:off x="7670307" y="347129"/>
            <a:ext cx="7124215" cy="1438656"/>
          </a:xfrm>
          <a:prstGeom prst="rect">
            <a:avLst/>
          </a:prstGeom>
        </p:spPr>
      </p:pic>
      <p:sp>
        <p:nvSpPr>
          <p:cNvPr id="88" name="MH_Number_2">
            <a:hlinkClick r:id="" action="ppaction://noaction"/>
          </p:cNvPr>
          <p:cNvSpPr/>
          <p:nvPr>
            <p:custDataLst>
              <p:tags r:id="rId8"/>
            </p:custDataLst>
          </p:nvPr>
        </p:nvSpPr>
        <p:spPr bwMode="auto">
          <a:xfrm>
            <a:off x="8053563" y="939984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94" name="文本框 93"/>
          <p:cNvSpPr txBox="1"/>
          <p:nvPr>
            <p:custDataLst>
              <p:tags r:id="rId9"/>
            </p:custDataLst>
          </p:nvPr>
        </p:nvSpPr>
        <p:spPr>
          <a:xfrm>
            <a:off x="8053562" y="939984"/>
            <a:ext cx="556086" cy="394619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14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99" name="MH_Entry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8805569" y="1284561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06" name="文本框 105"/>
          <p:cNvSpPr txBox="1"/>
          <p:nvPr>
            <p:custDataLst>
              <p:tags r:id="rId11"/>
            </p:custDataLst>
          </p:nvPr>
        </p:nvSpPr>
        <p:spPr>
          <a:xfrm>
            <a:off x="8805567" y="826325"/>
            <a:ext cx="4889863" cy="50040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rmAutofit fontScale="8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dirty="0"/>
              <a:t>1.25G T1490/R1550nm 80km BIDI SFP</a:t>
            </a:r>
            <a:r>
              <a:rPr lang="en-US" dirty="0"/>
              <a:t> With DDM </a:t>
            </a:r>
            <a:endParaRPr lang="en-US" dirty="0"/>
          </a:p>
        </p:txBody>
      </p:sp>
      <p:sp>
        <p:nvSpPr>
          <p:cNvPr id="3" name="MH_Number_1">
            <a:hlinkClick r:id="" action="ppaction://noaction"/>
          </p:cNvPr>
          <p:cNvSpPr/>
          <p:nvPr>
            <p:custDataLst>
              <p:tags r:id="rId12"/>
            </p:custDataLst>
          </p:nvPr>
        </p:nvSpPr>
        <p:spPr bwMode="auto">
          <a:xfrm>
            <a:off x="585328" y="925593"/>
            <a:ext cx="752007" cy="39462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4" name="MH_Entry_1">
            <a:hlinkClick r:id="" action="ppaction://noaction"/>
          </p:cNvPr>
          <p:cNvSpPr/>
          <p:nvPr>
            <p:custDataLst>
              <p:tags r:id="rId13"/>
            </p:custDataLst>
          </p:nvPr>
        </p:nvSpPr>
        <p:spPr>
          <a:xfrm>
            <a:off x="1337334" y="1274492"/>
            <a:ext cx="4889862" cy="45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4"/>
            </p:custDataLst>
          </p:nvPr>
        </p:nvSpPr>
        <p:spPr>
          <a:xfrm>
            <a:off x="585327" y="925593"/>
            <a:ext cx="556086" cy="394619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en-US" altLang="zh-CN" sz="2000" dirty="0" smtClean="0">
                <a:solidFill>
                  <a:srgbClr val="FFFFFF"/>
                </a:solidFill>
              </a:rPr>
              <a:t>13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1337332" y="816256"/>
            <a:ext cx="4889863" cy="50040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rmAutofit fontScale="8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1.25G T1310/R1550nm 20km BIDI SFP</a:t>
            </a:r>
            <a:r>
              <a:rPr lang="en-US" altLang="zh-CN" dirty="0"/>
              <a:t> With DDM</a:t>
            </a:r>
            <a:endParaRPr lang="en-US" altLang="zh-CN" dirty="0"/>
          </a:p>
        </p:txBody>
      </p:sp>
      <p:sp>
        <p:nvSpPr>
          <p:cNvPr id="10" name="textbox 232"/>
          <p:cNvSpPr/>
          <p:nvPr>
            <p:custDataLst>
              <p:tags r:id="rId16"/>
            </p:custDataLst>
          </p:nvPr>
        </p:nvSpPr>
        <p:spPr>
          <a:xfrm>
            <a:off x="808355" y="6795770"/>
            <a:ext cx="6023610" cy="71945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6830" algn="l" rtl="0" eaLnBrk="0">
              <a:lnSpc>
                <a:spcPct val="84000"/>
              </a:lnSpc>
            </a:pPr>
            <a:r>
              <a:rPr sz="1000" kern="0" spc="3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Feature:</a:t>
            </a:r>
            <a:endParaRPr lang="en-US" altLang="en-US" sz="10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 Up to 1.25Gbps operation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1310nm  FP  laser  and  PIN  photodetector  for  20km transmission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Compliant with SFP MSA and SFF-8472 with simplex LC receptacle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Digital Diagnostic Monitoring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Compatible with SONET OC-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+3.3V single power supply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RoHS compliant (lead free)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Operating case temperature:</a:t>
            </a:r>
            <a:endParaRPr lang="en-US" altLang="en-US" sz="900" dirty="0"/>
          </a:p>
          <a:p>
            <a:pPr lvl="1" algn="l" rtl="0" eaLnBrk="0">
              <a:lnSpc>
                <a:spcPct val="103000"/>
              </a:lnSpc>
            </a:pPr>
            <a:r>
              <a:rPr lang="en-US" altLang="en-US" sz="900" dirty="0"/>
              <a:t>Commercial:0 to 70 °C</a:t>
            </a:r>
            <a:endParaRPr lang="en-US" altLang="en-US" sz="900" dirty="0"/>
          </a:p>
          <a:p>
            <a:pPr lvl="1" algn="l" rtl="0" eaLnBrk="0">
              <a:lnSpc>
                <a:spcPct val="103000"/>
              </a:lnSpc>
            </a:pPr>
            <a:r>
              <a:rPr lang="en-US" altLang="en-US" sz="900" dirty="0"/>
              <a:t>Industrial:-40 to 85 °C</a:t>
            </a:r>
            <a:endParaRPr lang="en-US" altLang="en-US" sz="900" dirty="0"/>
          </a:p>
          <a:p>
            <a:pPr algn="l" rtl="0" eaLnBrk="0">
              <a:lnSpc>
                <a:spcPct val="103000"/>
              </a:lnSpc>
            </a:pPr>
            <a:endParaRPr lang="en-US" altLang="en-US" sz="9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10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r>
              <a:rPr sz="1000" kern="0" spc="6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000" dirty="0"/>
          </a:p>
        </p:txBody>
      </p:sp>
      <p:sp>
        <p:nvSpPr>
          <p:cNvPr id="11" name="textbox 232"/>
          <p:cNvSpPr/>
          <p:nvPr>
            <p:custDataLst>
              <p:tags r:id="rId17"/>
            </p:custDataLst>
          </p:nvPr>
        </p:nvSpPr>
        <p:spPr>
          <a:xfrm>
            <a:off x="8228965" y="6795770"/>
            <a:ext cx="6023610" cy="71945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6830" algn="l" rtl="0" eaLnBrk="0">
              <a:lnSpc>
                <a:spcPct val="84000"/>
              </a:lnSpc>
            </a:pPr>
            <a:r>
              <a:rPr sz="1000" kern="0" spc="3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Feature:</a:t>
            </a:r>
            <a:endParaRPr lang="en-US" altLang="en-US" sz="10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Up to 1.25Gbps operation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1490nm DFB laser and PIN photodetector for 80km transmission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Compliant with SFP MSA and SFF-8472 with simplex LC receptacle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Digital Diagnostic Monitoring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Compatible with SONET OC-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+3.3V single power supply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RoHS compliant (lead free)</a:t>
            </a:r>
            <a:endParaRPr lang="en-US" altLang="en-US" sz="900" dirty="0"/>
          </a:p>
          <a:p>
            <a:pPr marL="171450" indent="-171450" algn="l" rtl="0" eaLnBrk="0">
              <a:lnSpc>
                <a:spcPct val="103000"/>
              </a:lnSpc>
              <a:buFont typeface="Wingdings" panose="05000000000000000000" charset="0"/>
              <a:buChar char="Ø"/>
            </a:pPr>
            <a:r>
              <a:rPr lang="en-US" altLang="en-US" sz="900" dirty="0"/>
              <a:t>  Operating case temperature:</a:t>
            </a:r>
            <a:endParaRPr lang="en-US" altLang="en-US" sz="900" dirty="0"/>
          </a:p>
          <a:p>
            <a:pPr lvl="1" algn="l" rtl="0" eaLnBrk="0">
              <a:lnSpc>
                <a:spcPct val="103000"/>
              </a:lnSpc>
            </a:pPr>
            <a:r>
              <a:rPr lang="en-US" altLang="en-US" sz="900" dirty="0"/>
              <a:t>Commercial:0 to 70 °C</a:t>
            </a:r>
            <a:endParaRPr lang="en-US" altLang="en-US" sz="900" dirty="0"/>
          </a:p>
          <a:p>
            <a:pPr lvl="1" algn="l" rtl="0" eaLnBrk="0">
              <a:lnSpc>
                <a:spcPct val="103000"/>
              </a:lnSpc>
            </a:pPr>
            <a:r>
              <a:rPr lang="en-US" altLang="en-US" sz="900" dirty="0"/>
              <a:t>Industrial:-40 to 85 °C</a:t>
            </a:r>
            <a:endParaRPr lang="en-US" altLang="en-US" sz="900" dirty="0"/>
          </a:p>
          <a:p>
            <a:pPr algn="l" rtl="0" eaLnBrk="0">
              <a:lnSpc>
                <a:spcPct val="103000"/>
              </a:lnSpc>
            </a:pPr>
            <a:endParaRPr lang="en-US" altLang="en-US" sz="9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1000" kern="0" spc="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r>
              <a:rPr sz="1000" kern="0" spc="60" dirty="0">
                <a:solidFill>
                  <a:srgbClr val="2E76B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000" dirty="0"/>
          </a:p>
        </p:txBody>
      </p:sp>
      <p:pic>
        <p:nvPicPr>
          <p:cNvPr id="257" name="IM 30"/>
          <p:cNvPicPr/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83932" y="3156585"/>
            <a:ext cx="5243830" cy="3288665"/>
          </a:xfrm>
          <a:prstGeom prst="rect">
            <a:avLst/>
          </a:prstGeom>
        </p:spPr>
      </p:pic>
      <p:graphicFrame>
        <p:nvGraphicFramePr>
          <p:cNvPr id="12" name="表格 11"/>
          <p:cNvGraphicFramePr/>
          <p:nvPr>
            <p:custDataLst>
              <p:tags r:id="rId20"/>
            </p:custDataLst>
          </p:nvPr>
        </p:nvGraphicFramePr>
        <p:xfrm>
          <a:off x="728345" y="8698865"/>
          <a:ext cx="6103620" cy="679450"/>
        </p:xfrm>
        <a:graphic>
          <a:graphicData uri="http://schemas.openxmlformats.org/drawingml/2006/table">
            <a:tbl>
              <a:tblPr/>
              <a:tblGrid>
                <a:gridCol w="1591310"/>
                <a:gridCol w="4512310"/>
              </a:tblGrid>
              <a:tr h="2076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PartNumber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ProductDescription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362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-PEE242L-ID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BIDISFP, 1.25Gbps, Tx1310/Rx1550nm, SM, 20km, -40ºC~+85ºC,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PEE242L-SD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BIDISFP, 1.25Gbps, Tx1310/Rx1550nm, SM, 20km, 0ºC~+70ºC,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4" name="IM 33"/>
          <p:cNvPicPr/>
          <p:nvPr>
            <p:custDataLst>
              <p:tags r:id="rId2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706802" y="3156585"/>
            <a:ext cx="5243830" cy="3288665"/>
          </a:xfrm>
          <a:prstGeom prst="rect">
            <a:avLst/>
          </a:prstGeom>
        </p:spPr>
      </p:pic>
      <p:graphicFrame>
        <p:nvGraphicFramePr>
          <p:cNvPr id="13" name="表格 12"/>
          <p:cNvGraphicFramePr/>
          <p:nvPr>
            <p:custDataLst>
              <p:tags r:id="rId22"/>
            </p:custDataLst>
          </p:nvPr>
        </p:nvGraphicFramePr>
        <p:xfrm>
          <a:off x="8270240" y="8699500"/>
          <a:ext cx="6116320" cy="583565"/>
        </p:xfrm>
        <a:graphic>
          <a:graphicData uri="http://schemas.openxmlformats.org/drawingml/2006/table">
            <a:tbl>
              <a:tblPr/>
              <a:tblGrid>
                <a:gridCol w="1594485"/>
                <a:gridCol w="4521835"/>
              </a:tblGrid>
              <a:tr h="1784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PartNumber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ProductDescription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50000">
                          <a:schemeClr val="accent1"/>
                        </a:gs>
                        <a:gs pos="0">
                          <a:schemeClr val="accent1">
                            <a:lumMod val="25000"/>
                            <a:lumOff val="75000"/>
                          </a:schemeClr>
                        </a:gs>
                        <a:gs pos="100000">
                          <a:schemeClr val="accent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025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EE348L-ID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BIDISFP, 1.25Gbps, Tx1490/Rx1550nm, SM, 80km, -40ºC~+85ºC,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5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VR-P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EE348L-SD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BIDISFP, 1.25Gbps, Tx1490/Rx1550nm, SM, 80km, 0ºC~+70ºC, WithDDM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1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1_1"/>
  <p:tag name="KSO_WM_UNIT_ID" val="diagram20170302_5*l_h_i*1_1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3_2"/>
  <p:tag name="KSO_WM_UNIT_ID" val="diagram20170302_5*l_h_i*1_3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00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2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2_1"/>
  <p:tag name="KSO_WM_UNIT_ID" val="diagram20170302_5*l_h_i*405_2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01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2_2"/>
  <p:tag name="KSO_WM_UNIT_ID" val="diagram20170302_5*l_h_i*405_2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02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2_3"/>
  <p:tag name="KSO_WM_UNIT_ID" val="diagram20170302_5*l_h_i*405_2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f"/>
  <p:tag name="KSO_WM_UNIT_INDEX" val="405_2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405_2_1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TABLE_ENDDRAG_ORIGIN_RECT" val="483*87"/>
  <p:tag name="TABLE_ENDDRAG_RECT" val="45*603*483*87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TABLE_ENDDRAG_ORIGIN_RECT" val="488*49"/>
  <p:tag name="TABLE_ENDDRAG_RECT" val="650*603*488*49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4_2"/>
  <p:tag name="KSO_WM_UNIT_ID" val="diagram20170302_5*l_h_i*1_4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4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4_1"/>
  <p:tag name="KSO_WM_UNIT_ID" val="diagram20170302_5*l_h_i*405_4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13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4_2"/>
  <p:tag name="KSO_WM_UNIT_ID" val="diagram20170302_5*l_h_i*405_4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14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4_3"/>
  <p:tag name="KSO_WM_UNIT_ID" val="diagram20170302_5*l_h_i*405_4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f"/>
  <p:tag name="KSO_WM_UNIT_INDEX" val="405_4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405_4_1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3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3_1"/>
  <p:tag name="KSO_WM_UNIT_ID" val="diagram20170302_5*l_h_i*405_3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17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3_2"/>
  <p:tag name="KSO_WM_UNIT_ID" val="diagram20170302_5*l_h_i*405_3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18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3_3"/>
  <p:tag name="KSO_WM_UNIT_ID" val="diagram20170302_5*l_h_i*405_3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f"/>
  <p:tag name="KSO_WM_UNIT_INDEX" val="405_3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405_3_1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5_2"/>
  <p:tag name="KSO_WM_UNIT_ID" val="diagram20170302_5*l_h_i*1_5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TABLE_ENDDRAG_ORIGIN_RECT" val="475*87"/>
  <p:tag name="TABLE_ENDDRAG_RECT" val="62*641*475*87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TABLE_ENDDRAG_ORIGIN_RECT" val="481*77"/>
  <p:tag name="TABLE_ENDDRAG_RECT" val="648*641*481*77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4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5_1"/>
  <p:tag name="KSO_WM_UNIT_ID" val="diagram20170302_5*l_h_i*405_5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6_2"/>
  <p:tag name="KSO_WM_UNIT_ID" val="diagram20170302_5*l_h_i*1_6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30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5_2"/>
  <p:tag name="KSO_WM_UNIT_ID" val="diagram20170302_5*l_h_i*405_5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31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5_3"/>
  <p:tag name="KSO_WM_UNIT_ID" val="diagram20170302_5*l_h_i*405_5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f"/>
  <p:tag name="KSO_WM_UNIT_INDEX" val="405_5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405_5_1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4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6_1"/>
  <p:tag name="KSO_WM_UNIT_ID" val="diagram20170302_5*l_h_i*405_6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34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6_2"/>
  <p:tag name="KSO_WM_UNIT_ID" val="diagram20170302_5*l_h_i*405_6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35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6_3"/>
  <p:tag name="KSO_WM_UNIT_ID" val="diagram20170302_5*l_h_i*405_6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f"/>
  <p:tag name="KSO_WM_UNIT_INDEX" val="405_6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405_6_1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2_3"/>
  <p:tag name="KSO_WM_UNIT_ID" val="diagram20170302_5*l_h_i*1_2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TABLE_ENDDRAG_ORIGIN_RECT" val="481*34"/>
  <p:tag name="TABLE_ENDDRAG_RECT" val="651*673*481*34"/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2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603_2_1"/>
  <p:tag name="KSO_WM_UNIT_ID" val="diagram20170302_5*l_h_i*603_2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45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603_2_2"/>
  <p:tag name="KSO_WM_UNIT_ID" val="diagram20170302_5*l_h_i*603_2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46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603_2_3"/>
  <p:tag name="KSO_WM_UNIT_ID" val="diagram20170302_5*l_h_i*603_2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f"/>
  <p:tag name="KSO_WM_UNIT_INDEX" val="603_2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603_2_1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603_1_1"/>
  <p:tag name="KSO_WM_UNIT_ID" val="diagram20170302_5*l_h_i*603_1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49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603_1_2"/>
  <p:tag name="KSO_WM_UNIT_ID" val="diagram20170302_5*l_h_i*603_1_2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3_3"/>
  <p:tag name="KSO_WM_UNIT_ID" val="diagram20170302_5*l_h_i*1_3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50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603_1_3"/>
  <p:tag name="KSO_WM_UNIT_ID" val="diagram20170302_5*l_h_i*603_1_3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51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f"/>
  <p:tag name="KSO_WM_UNIT_INDEX" val="603_1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603_1_1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TABLE_ENDDRAG_ORIGIN_RECT" val="480*53"/>
  <p:tag name="TABLE_ENDDRAG_RECT" val="57*684*480*53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TABLE_ENDDRAG_ORIGIN_RECT" val="481*45"/>
  <p:tag name="TABLE_ENDDRAG_RECT" val="651*701*481*45"/>
</p:tagLst>
</file>

<file path=ppt/tags/tag158.xml><?xml version="1.0" encoding="utf-8"?>
<p:tagLst xmlns:p="http://schemas.openxmlformats.org/presentationml/2006/main">
  <p:tag name="COMMONDATA" val="eyJoZGlkIjoiOWJiMjVlMzgxNTA1ZDJlZTI5MjdlZmQzYzBiNzZlZGIifQ=="/>
</p:tagLst>
</file>

<file path=ppt/tags/tag16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4_3"/>
  <p:tag name="KSO_WM_UNIT_ID" val="diagram20170302_5*l_h_i*1_4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5_3"/>
  <p:tag name="KSO_WM_UNIT_ID" val="diagram20170302_5*l_h_i*1_5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6_3"/>
  <p:tag name="KSO_WM_UNIT_ID" val="diagram20170302_5*l_h_i*1_6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f"/>
  <p:tag name="KSO_WM_UNIT_INDEX" val="1_1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1_1_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1_2"/>
  <p:tag name="KSO_WM_UNIT_ID" val="diagram20170302_5*l_h_i*1_1_2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f"/>
  <p:tag name="KSO_WM_UNIT_INDEX" val="1_2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1_2_1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f"/>
  <p:tag name="KSO_WM_UNIT_INDEX" val="1_3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1_3_1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f"/>
  <p:tag name="KSO_WM_UNIT_INDEX" val="1_4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1_4_1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f"/>
  <p:tag name="KSO_WM_UNIT_INDEX" val="1_5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1_5_1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f"/>
  <p:tag name="KSO_WM_UNIT_INDEX" val="1_6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1_6_1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2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405_2_1"/>
  <p:tag name="KSO_WM_UNIT_ID" val="diagram20170302_5*l_h_i*405_2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3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405_3_1"/>
  <p:tag name="KSO_WM_UNIT_ID" val="diagram20170302_5*l_h_i*405_3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27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4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405_4_1"/>
  <p:tag name="KSO_WM_UNIT_ID" val="diagram20170302_5*l_h_i*405_4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28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4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405_5_1"/>
  <p:tag name="KSO_WM_UNIT_ID" val="diagram20170302_5*l_h_i*405_5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29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4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405_6_1"/>
  <p:tag name="KSO_WM_UNIT_ID" val="diagram20170302_5*l_h_i*405_6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3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2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2_1"/>
  <p:tag name="KSO_WM_UNIT_ID" val="diagram20170302_5*l_h_i*1_2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405_2_2"/>
  <p:tag name="KSO_WM_UNIT_ID" val="diagram20170302_5*l_h_i*405_2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405_3_2"/>
  <p:tag name="KSO_WM_UNIT_ID" val="diagram20170302_5*l_h_i*405_3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405_4_2"/>
  <p:tag name="KSO_WM_UNIT_ID" val="diagram20170302_5*l_h_i*405_4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405_5_2"/>
  <p:tag name="KSO_WM_UNIT_ID" val="diagram20170302_5*l_h_i*405_5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405_6_2"/>
  <p:tag name="KSO_WM_UNIT_ID" val="diagram20170302_5*l_h_i*405_6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35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405_2_3"/>
  <p:tag name="KSO_WM_UNIT_ID" val="diagram20170302_5*l_h_i*405_2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405_3_3"/>
  <p:tag name="KSO_WM_UNIT_ID" val="diagram20170302_5*l_h_i*405_3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405_4_3"/>
  <p:tag name="KSO_WM_UNIT_ID" val="diagram20170302_5*l_h_i*405_4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405_5_3"/>
  <p:tag name="KSO_WM_UNIT_ID" val="diagram20170302_5*l_h_i*405_5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405_6_3"/>
  <p:tag name="KSO_WM_UNIT_ID" val="diagram20170302_5*l_h_i*405_6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3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3_1"/>
  <p:tag name="KSO_WM_UNIT_ID" val="diagram20170302_5*l_h_i*1_3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f"/>
  <p:tag name="KSO_WM_UNIT_INDEX" val="405_2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405_2_1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f"/>
  <p:tag name="KSO_WM_UNIT_INDEX" val="405_3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405_3_1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f"/>
  <p:tag name="KSO_WM_UNIT_INDEX" val="405_4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405_4_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f"/>
  <p:tag name="KSO_WM_UNIT_INDEX" val="405_5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405_5_1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f"/>
  <p:tag name="KSO_WM_UNIT_INDEX" val="405_6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405_6_1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1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603_1_1"/>
  <p:tag name="KSO_WM_UNIT_ID" val="diagram20170302_5*l_h_i*603_1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46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603_1_2"/>
  <p:tag name="KSO_WM_UNIT_ID" val="diagram20170302_5*l_h_i*603_1_2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2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603_2_1"/>
  <p:tag name="KSO_WM_UNIT_ID" val="diagram20170302_5*l_h_i*603_2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603_1_3"/>
  <p:tag name="KSO_WM_UNIT_ID" val="diagram20170302_5*l_h_i*603_1_3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603_2_2"/>
  <p:tag name="KSO_WM_UNIT_ID" val="diagram20170302_5*l_h_i*603_2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4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4_1"/>
  <p:tag name="KSO_WM_UNIT_ID" val="diagram20170302_5*l_h_i*1_4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50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603_2_3"/>
  <p:tag name="KSO_WM_UNIT_ID" val="diagram20170302_5*l_h_i*603_2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f"/>
  <p:tag name="KSO_WM_UNIT_INDEX" val="603_1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603_1_1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f"/>
  <p:tag name="KSO_WM_UNIT_INDEX" val="603_2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603_2_1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1_1"/>
  <p:tag name="KSO_WM_UNIT_ID" val="diagram20170302_5*l_h_i*405_1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54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1_2"/>
  <p:tag name="KSO_WM_UNIT_ID" val="diagram20170302_5*l_h_i*405_1_2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1_3"/>
  <p:tag name="KSO_WM_UNIT_ID" val="diagram20170302_5*l_h_i*405_1_3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56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f"/>
  <p:tag name="KSO_WM_UNIT_INDEX" val="405_1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405_1_1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TABLE_ENDDRAG_ORIGIN_RECT" val="471*49"/>
  <p:tag name="TABLE_ENDDRAG_RECT" val="54*651*471*49"/>
</p:tagLst>
</file>

<file path=ppt/tags/tag58.xml><?xml version="1.0" encoding="utf-8"?>
<p:tagLst xmlns:p="http://schemas.openxmlformats.org/presentationml/2006/main">
  <p:tag name="TABLE_ENDDRAG_ORIGIN_RECT" val="480*49"/>
  <p:tag name="TABLE_ENDDRAG_RECT" val="650*651*480*49"/>
</p:tagLst>
</file>

<file path=ppt/tags/tag59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1_1"/>
  <p:tag name="KSO_WM_UNIT_ID" val="diagram20170302_5*l_h_i*1_1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4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5_1"/>
  <p:tag name="KSO_WM_UNIT_ID" val="diagram20170302_5*l_h_i*1_5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60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1_2"/>
  <p:tag name="KSO_WM_UNIT_ID" val="diagram20170302_5*l_h_i*1_1_2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1_3"/>
  <p:tag name="KSO_WM_UNIT_ID" val="diagram20170302_5*l_h_i*1_1_3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62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f"/>
  <p:tag name="KSO_WM_UNIT_INDEX" val="1_1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1_1_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2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2_1"/>
  <p:tag name="KSO_WM_UNIT_ID" val="diagram20170302_5*l_h_i*1_2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64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2_2"/>
  <p:tag name="KSO_WM_UNIT_ID" val="diagram20170302_5*l_h_i*1_2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65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2_3"/>
  <p:tag name="KSO_WM_UNIT_ID" val="diagram20170302_5*l_h_i*1_2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f"/>
  <p:tag name="KSO_WM_UNIT_INDEX" val="1_2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1_2_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3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3_1"/>
  <p:tag name="KSO_WM_UNIT_ID" val="diagram20170302_5*l_h_i*1_3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3_2"/>
  <p:tag name="KSO_WM_UNIT_ID" val="diagram20170302_5*l_h_i*1_3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3_3"/>
  <p:tag name="KSO_WM_UNIT_ID" val="diagram20170302_5*l_h_i*1_3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4"/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6_1"/>
  <p:tag name="KSO_WM_UNIT_ID" val="diagram20170302_5*l_h_i*1_6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70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f"/>
  <p:tag name="KSO_WM_UNIT_INDEX" val="1_3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1_3_1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4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4_1"/>
  <p:tag name="KSO_WM_UNIT_ID" val="diagram20170302_5*l_h_i*1_4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72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4_2"/>
  <p:tag name="KSO_WM_UNIT_ID" val="diagram20170302_5*l_h_i*1_4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73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4_3"/>
  <p:tag name="KSO_WM_UNIT_ID" val="diagram20170302_5*l_h_i*1_4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f"/>
  <p:tag name="KSO_WM_UNIT_INDEX" val="1_4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1_4_1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TABLE_ENDDRAG_ORIGIN_RECT" val="483*49"/>
  <p:tag name="TABLE_ENDDRAG_RECT" val="54*646*483*49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1_3"/>
  <p:tag name="KSO_WM_UNIT_ID" val="diagram20170302_5*l_h_i*1_1_3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80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4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5_1"/>
  <p:tag name="KSO_WM_UNIT_ID" val="diagram20170302_5*l_h_i*1_5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81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5_2"/>
  <p:tag name="KSO_WM_UNIT_ID" val="diagram20170302_5*l_h_i*1_5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82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5_3"/>
  <p:tag name="KSO_WM_UNIT_ID" val="diagram20170302_5*l_h_i*1_5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f"/>
  <p:tag name="KSO_WM_UNIT_INDEX" val="1_5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1_5_1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4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6_1"/>
  <p:tag name="KSO_WM_UNIT_ID" val="diagram20170302_5*l_h_i*1_6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85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6_2"/>
  <p:tag name="KSO_WM_UNIT_ID" val="diagram20170302_5*l_h_i*1_6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86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1_6_3"/>
  <p:tag name="KSO_WM_UNIT_ID" val="diagram20170302_5*l_h_i*1_6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f"/>
  <p:tag name="KSO_WM_UNIT_INDEX" val="1_6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1_6_1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KSO_WM_UNIT_TYPE" val="l_h_i"/>
  <p:tag name="KSO_WM_UNIT_INDEX" val="1_2_2"/>
  <p:tag name="KSO_WM_UNIT_ID" val="diagram20170302_5*l_h_i*1_2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90.xml><?xml version="1.0" encoding="utf-8"?>
<p:tagLst xmlns:p="http://schemas.openxmlformats.org/presentationml/2006/main">
  <p:tag name="TABLE_ENDDRAG_ORIGIN_RECT" val="493*49"/>
  <p:tag name="TABLE_ENDDRAG_RECT" val="45*667*493*49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TABLE_ENDDRAG_ORIGIN_RECT" val="494*49"/>
  <p:tag name="TABLE_ENDDRAG_RECT" val="650*667*494*49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MH" val="20160819160041"/>
  <p:tag name="MH_LIBRARY" val="CONTENTS"/>
  <p:tag name="MH_TYPE" val="NUMBER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1_1"/>
  <p:tag name="KSO_WM_UNIT_ID" val="diagram20170302_5*l_h_i*405_1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97.xml><?xml version="1.0" encoding="utf-8"?>
<p:tagLst xmlns:p="http://schemas.openxmlformats.org/presentationml/2006/main">
  <p:tag name="MH" val="20160819160041"/>
  <p:tag name="MH_LIBRARY" val="CONTENTS"/>
  <p:tag name="MH_TYPE" val="ENTRY"/>
  <p:tag name="ID" val="553524"/>
  <p:tag name="MH_ORDER" val="1"/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1_2"/>
  <p:tag name="KSO_WM_UNIT_ID" val="diagram20170302_5*l_h_i*405_1_2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i"/>
  <p:tag name="KSO_WM_UNIT_INDEX" val="405_1_3"/>
  <p:tag name="KSO_WM_UNIT_ID" val="diagram20170302_5*l_h_i*405_1_3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99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70302"/>
  <p:tag name="KSO_WM_UNIT_TYPE" val="l_h_f"/>
  <p:tag name="KSO_WM_UNIT_INDEX" val="405_1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02_5*l_h_f*405_1_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9717</Words>
  <Application>WPS 演示</Application>
  <PresentationFormat/>
  <Paragraphs>588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Arial</vt:lpstr>
      <vt:lpstr>微软雅黑</vt:lpstr>
      <vt:lpstr>Times New Roman</vt:lpstr>
      <vt:lpstr>Arial Unicode MS</vt:lpstr>
      <vt:lpstr>Calibri</vt:lpstr>
      <vt:lpstr>黑体</vt:lpstr>
      <vt:lpstr>Times New Roman</vt:lpstr>
      <vt:lpstr>Arial Narrow</vt:lpstr>
      <vt:lpstr>等线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华云定稿印刷</dc:title>
  <dc:creator/>
  <cp:lastModifiedBy>瓦吉姆·蔡</cp:lastModifiedBy>
  <cp:revision>5</cp:revision>
  <dcterms:created xsi:type="dcterms:W3CDTF">2023-09-18T21:16:00Z</dcterms:created>
  <dcterms:modified xsi:type="dcterms:W3CDTF">2023-09-19T12:55:25Z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2023-09-19T05:39:10Z</vt:filetime>
  </property>
  <property fmtid="{D5CDD505-2E9C-101B-9397-08002B2CF9AE}" pid="4" name="ICV">
    <vt:lpwstr>3E5AE268A8CF4831A361FE80040A2678_13</vt:lpwstr>
  </property>
  <property fmtid="{D5CDD505-2E9C-101B-9397-08002B2CF9AE}" pid="5" name="KSOProductBuildVer">
    <vt:lpwstr>2052-12.1.0.15374</vt:lpwstr>
  </property>
</Properties>
</file>